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Lst>
  <p:sldIdLst>
    <p:sldId id="361" r:id="rId5"/>
    <p:sldId id="362" r:id="rId6"/>
    <p:sldId id="353" r:id="rId7"/>
    <p:sldId id="390" r:id="rId8"/>
    <p:sldId id="355" r:id="rId9"/>
    <p:sldId id="391" r:id="rId10"/>
    <p:sldId id="357" r:id="rId11"/>
    <p:sldId id="352" r:id="rId12"/>
    <p:sldId id="363" r:id="rId13"/>
    <p:sldId id="366" r:id="rId14"/>
    <p:sldId id="367" r:id="rId15"/>
    <p:sldId id="368" r:id="rId16"/>
    <p:sldId id="365" r:id="rId17"/>
    <p:sldId id="313" r:id="rId18"/>
    <p:sldId id="283" r:id="rId19"/>
    <p:sldId id="284" r:id="rId20"/>
    <p:sldId id="336" r:id="rId21"/>
    <p:sldId id="337" r:id="rId22"/>
    <p:sldId id="338" r:id="rId23"/>
    <p:sldId id="339" r:id="rId24"/>
    <p:sldId id="340" r:id="rId25"/>
    <p:sldId id="324" r:id="rId26"/>
    <p:sldId id="323" r:id="rId27"/>
    <p:sldId id="281" r:id="rId28"/>
    <p:sldId id="328" r:id="rId29"/>
    <p:sldId id="329" r:id="rId30"/>
    <p:sldId id="330" r:id="rId31"/>
    <p:sldId id="332" r:id="rId32"/>
    <p:sldId id="358" r:id="rId33"/>
    <p:sldId id="342" r:id="rId34"/>
    <p:sldId id="343" r:id="rId35"/>
    <p:sldId id="341" r:id="rId36"/>
    <p:sldId id="344" r:id="rId37"/>
    <p:sldId id="345" r:id="rId38"/>
    <p:sldId id="346" r:id="rId39"/>
    <p:sldId id="347" r:id="rId40"/>
    <p:sldId id="348" r:id="rId41"/>
    <p:sldId id="349" r:id="rId42"/>
    <p:sldId id="350" r:id="rId43"/>
    <p:sldId id="351" r:id="rId44"/>
    <p:sldId id="285" r:id="rId45"/>
    <p:sldId id="286" r:id="rId46"/>
    <p:sldId id="369" r:id="rId47"/>
    <p:sldId id="287" r:id="rId48"/>
    <p:sldId id="326" r:id="rId49"/>
    <p:sldId id="289" r:id="rId50"/>
    <p:sldId id="290" r:id="rId51"/>
    <p:sldId id="291" r:id="rId52"/>
    <p:sldId id="292" r:id="rId53"/>
    <p:sldId id="293" r:id="rId54"/>
    <p:sldId id="294" r:id="rId55"/>
    <p:sldId id="297" r:id="rId56"/>
    <p:sldId id="298" r:id="rId57"/>
    <p:sldId id="299" r:id="rId58"/>
    <p:sldId id="314" r:id="rId59"/>
    <p:sldId id="307" r:id="rId60"/>
    <p:sldId id="296" r:id="rId61"/>
    <p:sldId id="317" r:id="rId62"/>
    <p:sldId id="302" r:id="rId63"/>
    <p:sldId id="303" r:id="rId64"/>
    <p:sldId id="304" r:id="rId65"/>
    <p:sldId id="308" r:id="rId66"/>
    <p:sldId id="309" r:id="rId67"/>
    <p:sldId id="310" r:id="rId68"/>
    <p:sldId id="315" r:id="rId69"/>
    <p:sldId id="311" r:id="rId70"/>
    <p:sldId id="312" r:id="rId71"/>
    <p:sldId id="305" r:id="rId72"/>
    <p:sldId id="316" r:id="rId73"/>
    <p:sldId id="360" r:id="rId74"/>
    <p:sldId id="359" r:id="rId75"/>
    <p:sldId id="335" r:id="rId76"/>
    <p:sldId id="383" r:id="rId77"/>
    <p:sldId id="384" r:id="rId78"/>
    <p:sldId id="385" r:id="rId79"/>
    <p:sldId id="386" r:id="rId80"/>
    <p:sldId id="321" r:id="rId81"/>
    <p:sldId id="388" r:id="rId82"/>
    <p:sldId id="387" r:id="rId83"/>
    <p:sldId id="389" r:id="rId84"/>
    <p:sldId id="288" r:id="rId85"/>
    <p:sldId id="300" r:id="rId86"/>
    <p:sldId id="301" r:id="rId87"/>
    <p:sldId id="364"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65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73ED0CC-082F-4160-86E5-0D6041F12778}" type="datetime1">
              <a:rPr lang="en-US" smtClean="0"/>
              <a:t>09/27/2022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11474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56289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15663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3044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650405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ED0CC-082F-4160-86E5-0D6041F12778}"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477507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705312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4510805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858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09/27/2022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904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09/27/2022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074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09/27/2022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2829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09/27/2022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083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09/27/2022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260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09/27/2022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5298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09/27/2022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516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73ED0CC-082F-4160-86E5-0D6041F12778}" type="datetime1">
              <a:rPr lang="en-US" smtClean="0"/>
              <a:t>09/27/2022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004424043"/>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thefreethoughtproject.com/author/jburn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tftpstagingstg.wpengine.com/56680-2/"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wsbtv.com/news/georgia/georgia-secretary-of-state-says-cyberattacks-linked-back-to-dhs/475707667"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www.scvotes.gov/"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41EF-FCFA-7054-62F2-146AA901C8DD}"/>
              </a:ext>
            </a:extLst>
          </p:cNvPr>
          <p:cNvSpPr>
            <a:spLocks noGrp="1"/>
          </p:cNvSpPr>
          <p:nvPr>
            <p:ph type="title"/>
          </p:nvPr>
        </p:nvSpPr>
        <p:spPr>
          <a:xfrm>
            <a:off x="684212" y="4487332"/>
            <a:ext cx="9021850" cy="1980580"/>
          </a:xfrm>
        </p:spPr>
        <p:txBody>
          <a:bodyPr>
            <a:normAutofit fontScale="90000"/>
          </a:bodyPr>
          <a:lstStyle/>
          <a:p>
            <a:r>
              <a:rPr lang="en-US" sz="4900" dirty="0">
                <a:latin typeface="Century" panose="02040604050505020304" pitchFamily="18" charset="0"/>
                <a:ea typeface="Cambria" panose="02040503050406030204" pitchFamily="18" charset="0"/>
              </a:rPr>
              <a:t>Is a 50 State “Tore </a:t>
            </a:r>
            <a:r>
              <a:rPr lang="en-US" sz="4900" dirty="0" err="1">
                <a:latin typeface="Century" panose="02040604050505020304" pitchFamily="18" charset="0"/>
                <a:ea typeface="Cambria" panose="02040503050406030204" pitchFamily="18" charset="0"/>
              </a:rPr>
              <a:t>SAys</a:t>
            </a:r>
            <a:r>
              <a:rPr lang="en-US" sz="4900" dirty="0">
                <a:latin typeface="Century" panose="02040604050505020304" pitchFamily="18" charset="0"/>
                <a:ea typeface="Cambria" panose="02040503050406030204" pitchFamily="18" charset="0"/>
              </a:rPr>
              <a:t>” Grassroots Affiliate </a:t>
            </a:r>
            <a:br>
              <a:rPr lang="en-US" sz="3600"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9A8FA678-5755-84D1-5AED-6E43AD394776}"/>
              </a:ext>
            </a:extLst>
          </p:cNvPr>
          <p:cNvSpPr>
            <a:spLocks noGrp="1"/>
          </p:cNvSpPr>
          <p:nvPr>
            <p:ph idx="1"/>
          </p:nvPr>
        </p:nvSpPr>
        <p:spPr>
          <a:xfrm>
            <a:off x="684212" y="685800"/>
            <a:ext cx="8534400" cy="3801532"/>
          </a:xfrm>
        </p:spPr>
        <p:txBody>
          <a:bodyPr>
            <a:normAutofit/>
          </a:bodyPr>
          <a:lstStyle/>
          <a:p>
            <a:pPr marL="0" indent="0">
              <a:buNone/>
            </a:pPr>
            <a:r>
              <a:rPr lang="en-US" sz="7200" dirty="0">
                <a:solidFill>
                  <a:schemeClr val="bg1"/>
                </a:solidFill>
                <a:latin typeface="Century" panose="02040604050505020304" pitchFamily="18" charset="0"/>
                <a:ea typeface="Cambria" panose="02040503050406030204" pitchFamily="18" charset="0"/>
              </a:rPr>
              <a:t>“South Carolina </a:t>
            </a:r>
          </a:p>
          <a:p>
            <a:pPr marL="0" indent="0">
              <a:buNone/>
            </a:pPr>
            <a:r>
              <a:rPr lang="en-US" sz="7200" dirty="0">
                <a:solidFill>
                  <a:schemeClr val="bg1"/>
                </a:solidFill>
                <a:latin typeface="Century" panose="02040604050505020304" pitchFamily="18" charset="0"/>
                <a:ea typeface="Cambria" panose="02040503050406030204" pitchFamily="18" charset="0"/>
              </a:rPr>
              <a:t>Freedom Fighters” </a:t>
            </a:r>
          </a:p>
        </p:txBody>
      </p:sp>
    </p:spTree>
    <p:extLst>
      <p:ext uri="{BB962C8B-B14F-4D97-AF65-F5344CB8AC3E}">
        <p14:creationId xmlns:p14="http://schemas.microsoft.com/office/powerpoint/2010/main" val="4414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5794B6-0E49-5E23-C6BA-1B40F02D07CF}"/>
              </a:ext>
            </a:extLst>
          </p:cNvPr>
          <p:cNvPicPr>
            <a:picLocks noGrp="1" noChangeAspect="1"/>
          </p:cNvPicPr>
          <p:nvPr>
            <p:ph idx="1"/>
          </p:nvPr>
        </p:nvPicPr>
        <p:blipFill>
          <a:blip r:embed="rId2"/>
          <a:stretch>
            <a:fillRect/>
          </a:stretch>
        </p:blipFill>
        <p:spPr>
          <a:xfrm>
            <a:off x="2516252" y="0"/>
            <a:ext cx="6481010" cy="6858000"/>
          </a:xfrm>
        </p:spPr>
      </p:pic>
    </p:spTree>
    <p:extLst>
      <p:ext uri="{BB962C8B-B14F-4D97-AF65-F5344CB8AC3E}">
        <p14:creationId xmlns:p14="http://schemas.microsoft.com/office/powerpoint/2010/main" val="289600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544616-E6E6-DF67-0BB4-B3EC8F5EA1E6}"/>
              </a:ext>
            </a:extLst>
          </p:cNvPr>
          <p:cNvPicPr>
            <a:picLocks noGrp="1" noChangeAspect="1"/>
          </p:cNvPicPr>
          <p:nvPr>
            <p:ph idx="1"/>
          </p:nvPr>
        </p:nvPicPr>
        <p:blipFill>
          <a:blip r:embed="rId2"/>
          <a:stretch>
            <a:fillRect/>
          </a:stretch>
        </p:blipFill>
        <p:spPr>
          <a:xfrm>
            <a:off x="2370356" y="0"/>
            <a:ext cx="6621798" cy="6858000"/>
          </a:xfrm>
        </p:spPr>
      </p:pic>
    </p:spTree>
    <p:extLst>
      <p:ext uri="{BB962C8B-B14F-4D97-AF65-F5344CB8AC3E}">
        <p14:creationId xmlns:p14="http://schemas.microsoft.com/office/powerpoint/2010/main" val="3260001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C3C72FC-A19D-A703-3AA4-A95B68675E56}"/>
              </a:ext>
            </a:extLst>
          </p:cNvPr>
          <p:cNvPicPr>
            <a:picLocks noGrp="1" noChangeAspect="1"/>
          </p:cNvPicPr>
          <p:nvPr>
            <p:ph idx="1"/>
          </p:nvPr>
        </p:nvPicPr>
        <p:blipFill>
          <a:blip r:embed="rId2"/>
          <a:stretch>
            <a:fillRect/>
          </a:stretch>
        </p:blipFill>
        <p:spPr>
          <a:xfrm>
            <a:off x="1732873" y="428206"/>
            <a:ext cx="7611537" cy="6001588"/>
          </a:xfrm>
        </p:spPr>
      </p:pic>
    </p:spTree>
    <p:extLst>
      <p:ext uri="{BB962C8B-B14F-4D97-AF65-F5344CB8AC3E}">
        <p14:creationId xmlns:p14="http://schemas.microsoft.com/office/powerpoint/2010/main" val="241052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B8C8BF-C7A8-1A7D-E3FC-F857F2C8F894}"/>
              </a:ext>
            </a:extLst>
          </p:cNvPr>
          <p:cNvPicPr>
            <a:picLocks noGrp="1" noChangeAspect="1"/>
          </p:cNvPicPr>
          <p:nvPr>
            <p:ph idx="1"/>
          </p:nvPr>
        </p:nvPicPr>
        <p:blipFill>
          <a:blip r:embed="rId2"/>
          <a:stretch>
            <a:fillRect/>
          </a:stretch>
        </p:blipFill>
        <p:spPr>
          <a:xfrm>
            <a:off x="2242720" y="0"/>
            <a:ext cx="6491176" cy="6858000"/>
          </a:xfrm>
        </p:spPr>
      </p:pic>
    </p:spTree>
    <p:extLst>
      <p:ext uri="{BB962C8B-B14F-4D97-AF65-F5344CB8AC3E}">
        <p14:creationId xmlns:p14="http://schemas.microsoft.com/office/powerpoint/2010/main" val="179893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C9C6E8-DCF9-D21B-1285-47753EEAFE79}"/>
              </a:ext>
            </a:extLst>
          </p:cNvPr>
          <p:cNvSpPr>
            <a:spLocks noGrp="1"/>
          </p:cNvSpPr>
          <p:nvPr>
            <p:ph idx="1"/>
          </p:nvPr>
        </p:nvSpPr>
        <p:spPr>
          <a:xfrm>
            <a:off x="913795" y="75502"/>
            <a:ext cx="10353762" cy="6014905"/>
          </a:xfrm>
        </p:spPr>
        <p:txBody>
          <a:bodyPr>
            <a:normAutofit fontScale="92500" lnSpcReduction="10000"/>
          </a:bodyPr>
          <a:lstStyle/>
          <a:p>
            <a:pPr marL="36900" indent="0" algn="ctr">
              <a:buNone/>
            </a:pPr>
            <a:endParaRPr lang="en-US" sz="5400" dirty="0">
              <a:effectLst/>
            </a:endParaRPr>
          </a:p>
          <a:p>
            <a:pPr marL="36900" indent="0" algn="ctr">
              <a:buNone/>
            </a:pPr>
            <a:r>
              <a:rPr lang="en-US" sz="7200" dirty="0">
                <a:solidFill>
                  <a:schemeClr val="bg1"/>
                </a:solidFill>
                <a:effectLst/>
                <a:latin typeface="Century" panose="02040604050505020304" pitchFamily="18" charset="0"/>
              </a:rPr>
              <a:t>WHY have </a:t>
            </a:r>
          </a:p>
          <a:p>
            <a:pPr marL="36900" indent="0" algn="ctr">
              <a:buNone/>
            </a:pPr>
            <a:r>
              <a:rPr lang="en-US" sz="7200" dirty="0">
                <a:solidFill>
                  <a:schemeClr val="bg1"/>
                </a:solidFill>
                <a:effectLst/>
                <a:latin typeface="Century" panose="02040604050505020304" pitchFamily="18" charset="0"/>
              </a:rPr>
              <a:t>South Carolina </a:t>
            </a:r>
          </a:p>
          <a:p>
            <a:pPr marL="36900" indent="0" algn="ctr">
              <a:buNone/>
            </a:pPr>
            <a:r>
              <a:rPr lang="en-US" sz="7200" dirty="0">
                <a:solidFill>
                  <a:schemeClr val="bg1"/>
                </a:solidFill>
                <a:effectLst/>
                <a:latin typeface="Century" panose="02040604050505020304" pitchFamily="18" charset="0"/>
              </a:rPr>
              <a:t>Elections been </a:t>
            </a:r>
          </a:p>
          <a:p>
            <a:pPr marL="36900" indent="0" algn="ctr">
              <a:buNone/>
            </a:pPr>
            <a:r>
              <a:rPr lang="en-US" sz="7800" dirty="0">
                <a:solidFill>
                  <a:schemeClr val="bg1"/>
                </a:solidFill>
                <a:effectLst/>
                <a:latin typeface="Century" panose="02040604050505020304" pitchFamily="18" charset="0"/>
              </a:rPr>
              <a:t>FEDERALIZED?</a:t>
            </a:r>
          </a:p>
        </p:txBody>
      </p:sp>
    </p:spTree>
    <p:extLst>
      <p:ext uri="{BB962C8B-B14F-4D97-AF65-F5344CB8AC3E}">
        <p14:creationId xmlns:p14="http://schemas.microsoft.com/office/powerpoint/2010/main" val="3074193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2533-4653-C467-4322-6A0234F2D48F}"/>
              </a:ext>
            </a:extLst>
          </p:cNvPr>
          <p:cNvSpPr>
            <a:spLocks noGrp="1"/>
          </p:cNvSpPr>
          <p:nvPr>
            <p:ph type="title"/>
          </p:nvPr>
        </p:nvSpPr>
        <p:spPr>
          <a:xfrm>
            <a:off x="360727" y="369116"/>
            <a:ext cx="11518084" cy="1744910"/>
          </a:xfrm>
        </p:spPr>
        <p:txBody>
          <a:bodyPr>
            <a:normAutofit fontScale="90000"/>
          </a:bodyPr>
          <a:lstStyle/>
          <a:p>
            <a:r>
              <a:rPr lang="en-US" sz="6000" dirty="0">
                <a:latin typeface="Bookman Old Style" panose="02050604050505020204" pitchFamily="18" charset="0"/>
              </a:rPr>
              <a:t>Obama’s Campaign Promise</a:t>
            </a:r>
          </a:p>
        </p:txBody>
      </p:sp>
      <p:pic>
        <p:nvPicPr>
          <p:cNvPr id="6" name="Content Placeholder 5">
            <a:extLst>
              <a:ext uri="{FF2B5EF4-FFF2-40B4-BE49-F238E27FC236}">
                <a16:creationId xmlns:a16="http://schemas.microsoft.com/office/drawing/2014/main" id="{8A4EAA47-F302-5BC4-D309-8244D8C2FFA3}"/>
              </a:ext>
            </a:extLst>
          </p:cNvPr>
          <p:cNvPicPr>
            <a:picLocks noGrp="1" noChangeAspect="1"/>
          </p:cNvPicPr>
          <p:nvPr>
            <p:ph idx="1"/>
          </p:nvPr>
        </p:nvPicPr>
        <p:blipFill>
          <a:blip r:embed="rId2"/>
          <a:stretch>
            <a:fillRect/>
          </a:stretch>
        </p:blipFill>
        <p:spPr>
          <a:xfrm>
            <a:off x="4228881" y="2114026"/>
            <a:ext cx="2667700" cy="3714750"/>
          </a:xfrm>
          <a:prstGeom prst="rect">
            <a:avLst/>
          </a:prstGeom>
        </p:spPr>
      </p:pic>
    </p:spTree>
    <p:extLst>
      <p:ext uri="{BB962C8B-B14F-4D97-AF65-F5344CB8AC3E}">
        <p14:creationId xmlns:p14="http://schemas.microsoft.com/office/powerpoint/2010/main" val="4184294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877D-080A-3E18-26BD-F22FAD501C74}"/>
              </a:ext>
            </a:extLst>
          </p:cNvPr>
          <p:cNvSpPr>
            <a:spLocks noGrp="1"/>
          </p:cNvSpPr>
          <p:nvPr>
            <p:ph type="title"/>
          </p:nvPr>
        </p:nvSpPr>
        <p:spPr>
          <a:xfrm>
            <a:off x="913795" y="293615"/>
            <a:ext cx="10353762" cy="2399251"/>
          </a:xfrm>
        </p:spPr>
        <p:txBody>
          <a:bodyPr>
            <a:noAutofit/>
          </a:bodyPr>
          <a:lstStyle/>
          <a:p>
            <a:r>
              <a:rPr lang="en-US" sz="3200" dirty="0">
                <a:solidFill>
                  <a:schemeClr val="bg1"/>
                </a:solidFill>
                <a:latin typeface="Bookman Old Style" panose="02050604050505020204" pitchFamily="18" charset="0"/>
              </a:rPr>
              <a:t>Valerie Jarrett, Senior Advisor to Obama said, “No election to worry about after this is over….” referring to Hillary Clinton if she had won the election in 2016.</a:t>
            </a:r>
          </a:p>
        </p:txBody>
      </p:sp>
      <p:pic>
        <p:nvPicPr>
          <p:cNvPr id="4" name="Content Placeholder 3">
            <a:extLst>
              <a:ext uri="{FF2B5EF4-FFF2-40B4-BE49-F238E27FC236}">
                <a16:creationId xmlns:a16="http://schemas.microsoft.com/office/drawing/2014/main" id="{0950B52D-4872-BA79-83D8-D9BE6E61AC14}"/>
              </a:ext>
            </a:extLst>
          </p:cNvPr>
          <p:cNvPicPr>
            <a:picLocks noGrp="1" noChangeAspect="1"/>
          </p:cNvPicPr>
          <p:nvPr>
            <p:ph idx="1"/>
          </p:nvPr>
        </p:nvPicPr>
        <p:blipFill>
          <a:blip r:embed="rId2"/>
          <a:stretch>
            <a:fillRect/>
          </a:stretch>
        </p:blipFill>
        <p:spPr>
          <a:xfrm>
            <a:off x="2201921" y="2859139"/>
            <a:ext cx="6858000" cy="3429000"/>
          </a:xfrm>
          <a:prstGeom prst="rect">
            <a:avLst/>
          </a:prstGeom>
        </p:spPr>
      </p:pic>
    </p:spTree>
    <p:extLst>
      <p:ext uri="{BB962C8B-B14F-4D97-AF65-F5344CB8AC3E}">
        <p14:creationId xmlns:p14="http://schemas.microsoft.com/office/powerpoint/2010/main" val="3514414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57363A-7913-C4DD-5790-467CA271151E}"/>
              </a:ext>
            </a:extLst>
          </p:cNvPr>
          <p:cNvSpPr>
            <a:spLocks noGrp="1"/>
          </p:cNvSpPr>
          <p:nvPr>
            <p:ph idx="1"/>
          </p:nvPr>
        </p:nvSpPr>
        <p:spPr>
          <a:xfrm>
            <a:off x="913795" y="92280"/>
            <a:ext cx="10353762" cy="6694414"/>
          </a:xfrm>
        </p:spPr>
        <p:txBody>
          <a:bodyPr>
            <a:normAutofit fontScale="92500" lnSpcReduction="10000"/>
          </a:bodyPr>
          <a:lstStyle/>
          <a:p>
            <a:pPr marL="36900" indent="0" algn="ctr">
              <a:buNone/>
            </a:pPr>
            <a:r>
              <a:rPr lang="en-US" sz="6600" dirty="0">
                <a:solidFill>
                  <a:schemeClr val="bg1"/>
                </a:solidFill>
                <a:latin typeface="Bookman Old Style" panose="02050604050505020204" pitchFamily="18" charset="0"/>
              </a:rPr>
              <a:t>DHS Secretary </a:t>
            </a:r>
          </a:p>
          <a:p>
            <a:pPr marL="36900" indent="0" algn="ctr">
              <a:buNone/>
            </a:pPr>
            <a:r>
              <a:rPr lang="en-US" sz="6600" dirty="0">
                <a:solidFill>
                  <a:schemeClr val="bg1"/>
                </a:solidFill>
                <a:latin typeface="Bookman Old Style" panose="02050604050505020204" pitchFamily="18" charset="0"/>
              </a:rPr>
              <a:t>Jeh Johnson </a:t>
            </a:r>
          </a:p>
          <a:p>
            <a:pPr marL="36900" indent="0" algn="ctr">
              <a:buNone/>
            </a:pPr>
            <a:r>
              <a:rPr lang="en-US" sz="6600" dirty="0">
                <a:solidFill>
                  <a:schemeClr val="bg1"/>
                </a:solidFill>
                <a:latin typeface="Bookman Old Style" panose="02050604050505020204" pitchFamily="18" charset="0"/>
              </a:rPr>
              <a:t>Designates Elections </a:t>
            </a:r>
          </a:p>
          <a:p>
            <a:pPr marL="36900" indent="0" algn="ctr">
              <a:buNone/>
            </a:pPr>
            <a:r>
              <a:rPr lang="en-US" sz="6600" dirty="0">
                <a:solidFill>
                  <a:schemeClr val="bg1"/>
                </a:solidFill>
                <a:latin typeface="Bookman Old Style" panose="02050604050505020204" pitchFamily="18" charset="0"/>
              </a:rPr>
              <a:t>CRITICAL INFRASTRUCTURE</a:t>
            </a:r>
          </a:p>
          <a:p>
            <a:pPr marL="36900" indent="0" algn="ctr">
              <a:buNone/>
            </a:pPr>
            <a:r>
              <a:rPr lang="en-US" sz="6600" dirty="0">
                <a:solidFill>
                  <a:schemeClr val="bg1"/>
                </a:solidFill>
                <a:latin typeface="Bookman Old Style" panose="02050604050505020204" pitchFamily="18" charset="0"/>
              </a:rPr>
              <a:t>January 6, 2017</a:t>
            </a:r>
          </a:p>
        </p:txBody>
      </p:sp>
    </p:spTree>
    <p:extLst>
      <p:ext uri="{BB962C8B-B14F-4D97-AF65-F5344CB8AC3E}">
        <p14:creationId xmlns:p14="http://schemas.microsoft.com/office/powerpoint/2010/main" val="3048085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B7757E-BD80-49B1-2D6A-406E09700116}"/>
              </a:ext>
            </a:extLst>
          </p:cNvPr>
          <p:cNvPicPr>
            <a:picLocks noGrp="1" noChangeAspect="1"/>
          </p:cNvPicPr>
          <p:nvPr>
            <p:ph idx="1"/>
          </p:nvPr>
        </p:nvPicPr>
        <p:blipFill>
          <a:blip r:embed="rId2"/>
          <a:stretch>
            <a:fillRect/>
          </a:stretch>
        </p:blipFill>
        <p:spPr>
          <a:xfrm>
            <a:off x="1546790" y="58738"/>
            <a:ext cx="9088894" cy="6702425"/>
          </a:xfrm>
        </p:spPr>
      </p:pic>
    </p:spTree>
    <p:extLst>
      <p:ext uri="{BB962C8B-B14F-4D97-AF65-F5344CB8AC3E}">
        <p14:creationId xmlns:p14="http://schemas.microsoft.com/office/powerpoint/2010/main" val="507748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D8366A-DF47-8083-419A-DFE2A62F1E23}"/>
              </a:ext>
            </a:extLst>
          </p:cNvPr>
          <p:cNvPicPr>
            <a:picLocks noGrp="1" noChangeAspect="1"/>
          </p:cNvPicPr>
          <p:nvPr>
            <p:ph idx="1"/>
          </p:nvPr>
        </p:nvPicPr>
        <p:blipFill>
          <a:blip r:embed="rId2"/>
          <a:stretch>
            <a:fillRect/>
          </a:stretch>
        </p:blipFill>
        <p:spPr>
          <a:xfrm>
            <a:off x="2513841" y="58738"/>
            <a:ext cx="7154792" cy="6702425"/>
          </a:xfrm>
        </p:spPr>
      </p:pic>
    </p:spTree>
    <p:extLst>
      <p:ext uri="{BB962C8B-B14F-4D97-AF65-F5344CB8AC3E}">
        <p14:creationId xmlns:p14="http://schemas.microsoft.com/office/powerpoint/2010/main" val="322528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F1F202-48C4-75C7-D2E5-69D1E923802C}"/>
              </a:ext>
            </a:extLst>
          </p:cNvPr>
          <p:cNvSpPr>
            <a:spLocks noGrp="1"/>
          </p:cNvSpPr>
          <p:nvPr>
            <p:ph idx="1"/>
          </p:nvPr>
        </p:nvSpPr>
        <p:spPr>
          <a:xfrm>
            <a:off x="684212" y="83890"/>
            <a:ext cx="8534400" cy="6694415"/>
          </a:xfrm>
        </p:spPr>
        <p:txBody>
          <a:bodyPr>
            <a:normAutofit/>
          </a:bodyPr>
          <a:lstStyle/>
          <a:p>
            <a:pPr marL="0" indent="0">
              <a:buNone/>
            </a:pPr>
            <a:r>
              <a:rPr lang="en-US" sz="4400" dirty="0">
                <a:solidFill>
                  <a:schemeClr val="tx1"/>
                </a:solidFill>
                <a:latin typeface="Century" panose="02040604050505020304" pitchFamily="18" charset="0"/>
                <a:ea typeface="Cambria" panose="02040503050406030204" pitchFamily="18" charset="0"/>
              </a:rPr>
              <a:t>Tore Maras – A former Intelligence Contractor turned whistleblower</a:t>
            </a:r>
            <a:r>
              <a:rPr lang="en-US" sz="4400">
                <a:solidFill>
                  <a:schemeClr val="tx1"/>
                </a:solidFill>
                <a:latin typeface="Century" panose="02040604050505020304" pitchFamily="18" charset="0"/>
                <a:ea typeface="Cambria" panose="02040503050406030204" pitchFamily="18" charset="0"/>
              </a:rPr>
              <a:t>/podcaster</a:t>
            </a:r>
            <a:r>
              <a:rPr lang="en-US" sz="4400" dirty="0">
                <a:solidFill>
                  <a:schemeClr val="tx1"/>
                </a:solidFill>
                <a:latin typeface="Century" panose="02040604050505020304" pitchFamily="18" charset="0"/>
                <a:ea typeface="Cambria" panose="02040503050406030204" pitchFamily="18" charset="0"/>
              </a:rPr>
              <a:t>, has helped organize and educate “the PEOPLE” in All 50 states, to </a:t>
            </a:r>
            <a:r>
              <a:rPr lang="en-US" sz="4400" dirty="0">
                <a:solidFill>
                  <a:schemeClr val="tx1"/>
                </a:solidFill>
                <a:effectLst/>
                <a:latin typeface="Century" panose="02040604050505020304" pitchFamily="18" charset="0"/>
                <a:ea typeface="Calibri" panose="020F0502020204030204" pitchFamily="34" charset="0"/>
                <a:cs typeface="Times New Roman" panose="02020603050405020304" pitchFamily="18" charset="0"/>
              </a:rPr>
              <a:t>use the power of the “pen” and our State and U.S. Constitution to demand change!</a:t>
            </a:r>
            <a:r>
              <a:rPr lang="en-US" sz="4400" dirty="0">
                <a:solidFill>
                  <a:schemeClr val="tx1"/>
                </a:solidFill>
                <a:latin typeface="Century" panose="02040604050505020304" pitchFamily="18" charset="0"/>
                <a:ea typeface="Cambria" panose="02040503050406030204" pitchFamily="18" charset="0"/>
              </a:rPr>
              <a:t> </a:t>
            </a:r>
            <a:endParaRPr lang="en-US" sz="4400" dirty="0">
              <a:solidFill>
                <a:schemeClr val="tx1"/>
              </a:solidFill>
              <a:latin typeface="Century" panose="02040604050505020304" pitchFamily="18" charset="0"/>
            </a:endParaRPr>
          </a:p>
        </p:txBody>
      </p:sp>
    </p:spTree>
    <p:extLst>
      <p:ext uri="{BB962C8B-B14F-4D97-AF65-F5344CB8AC3E}">
        <p14:creationId xmlns:p14="http://schemas.microsoft.com/office/powerpoint/2010/main" val="4244795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3B5972-8CCA-9045-FD59-DD17E1F6B037}"/>
              </a:ext>
            </a:extLst>
          </p:cNvPr>
          <p:cNvPicPr>
            <a:picLocks noGrp="1" noChangeAspect="1"/>
          </p:cNvPicPr>
          <p:nvPr>
            <p:ph idx="1"/>
          </p:nvPr>
        </p:nvPicPr>
        <p:blipFill>
          <a:blip r:embed="rId2"/>
          <a:stretch>
            <a:fillRect/>
          </a:stretch>
        </p:blipFill>
        <p:spPr>
          <a:xfrm>
            <a:off x="2342627" y="1118073"/>
            <a:ext cx="7497221" cy="4601217"/>
          </a:xfrm>
        </p:spPr>
      </p:pic>
    </p:spTree>
    <p:extLst>
      <p:ext uri="{BB962C8B-B14F-4D97-AF65-F5344CB8AC3E}">
        <p14:creationId xmlns:p14="http://schemas.microsoft.com/office/powerpoint/2010/main" val="3000681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AD4556-C4D1-ED8F-76E9-3EF8797E9EB9}"/>
              </a:ext>
            </a:extLst>
          </p:cNvPr>
          <p:cNvPicPr>
            <a:picLocks noGrp="1" noChangeAspect="1"/>
          </p:cNvPicPr>
          <p:nvPr>
            <p:ph idx="1"/>
          </p:nvPr>
        </p:nvPicPr>
        <p:blipFill>
          <a:blip r:embed="rId2"/>
          <a:stretch>
            <a:fillRect/>
          </a:stretch>
        </p:blipFill>
        <p:spPr>
          <a:xfrm>
            <a:off x="2371206" y="1212541"/>
            <a:ext cx="7440063" cy="4429743"/>
          </a:xfrm>
        </p:spPr>
      </p:pic>
    </p:spTree>
    <p:extLst>
      <p:ext uri="{BB962C8B-B14F-4D97-AF65-F5344CB8AC3E}">
        <p14:creationId xmlns:p14="http://schemas.microsoft.com/office/powerpoint/2010/main" val="1876538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9137C8-D1E6-9EFB-EF9B-A0F2487BE236}"/>
              </a:ext>
            </a:extLst>
          </p:cNvPr>
          <p:cNvPicPr>
            <a:picLocks noChangeAspect="1"/>
          </p:cNvPicPr>
          <p:nvPr/>
        </p:nvPicPr>
        <p:blipFill>
          <a:blip r:embed="rId2"/>
          <a:stretch>
            <a:fillRect/>
          </a:stretch>
        </p:blipFill>
        <p:spPr>
          <a:xfrm>
            <a:off x="3271707" y="0"/>
            <a:ext cx="5575562" cy="6858000"/>
          </a:xfrm>
          <a:prstGeom prst="rect">
            <a:avLst/>
          </a:prstGeom>
        </p:spPr>
      </p:pic>
    </p:spTree>
    <p:extLst>
      <p:ext uri="{BB962C8B-B14F-4D97-AF65-F5344CB8AC3E}">
        <p14:creationId xmlns:p14="http://schemas.microsoft.com/office/powerpoint/2010/main" val="189661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371BC-4812-A8C4-B04B-936093F214AB}"/>
              </a:ext>
            </a:extLst>
          </p:cNvPr>
          <p:cNvPicPr>
            <a:picLocks noChangeAspect="1"/>
          </p:cNvPicPr>
          <p:nvPr/>
        </p:nvPicPr>
        <p:blipFill>
          <a:blip r:embed="rId2"/>
          <a:stretch>
            <a:fillRect/>
          </a:stretch>
        </p:blipFill>
        <p:spPr>
          <a:xfrm>
            <a:off x="3308424" y="0"/>
            <a:ext cx="5575151" cy="6858000"/>
          </a:xfrm>
          <a:prstGeom prst="rect">
            <a:avLst/>
          </a:prstGeom>
        </p:spPr>
      </p:pic>
    </p:spTree>
    <p:extLst>
      <p:ext uri="{BB962C8B-B14F-4D97-AF65-F5344CB8AC3E}">
        <p14:creationId xmlns:p14="http://schemas.microsoft.com/office/powerpoint/2010/main" val="1404511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F1064-2820-0821-5894-05382C008C76}"/>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A9A6F1C8-721F-8C00-43CA-A7331E9BAD6C}"/>
              </a:ext>
            </a:extLst>
          </p:cNvPr>
          <p:cNvGraphicFramePr>
            <a:graphicFrameLocks noGrp="1" noChangeAspect="1"/>
          </p:cNvGraphicFramePr>
          <p:nvPr>
            <p:ph idx="1"/>
            <p:extLst>
              <p:ext uri="{D42A27DB-BD31-4B8C-83A1-F6EECF244321}">
                <p14:modId xmlns:p14="http://schemas.microsoft.com/office/powerpoint/2010/main" val="2176897249"/>
              </p:ext>
            </p:extLst>
          </p:nvPr>
        </p:nvGraphicFramePr>
        <p:xfrm>
          <a:off x="914400" y="387350"/>
          <a:ext cx="10417175" cy="5859463"/>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0" name=""/>
                      <p:cNvPicPr/>
                      <p:nvPr/>
                    </p:nvPicPr>
                    <p:blipFill>
                      <a:blip r:embed="rId3"/>
                      <a:stretch>
                        <a:fillRect/>
                      </a:stretch>
                    </p:blipFill>
                    <p:spPr>
                      <a:xfrm>
                        <a:off x="914400" y="387350"/>
                        <a:ext cx="10417175" cy="5859463"/>
                      </a:xfrm>
                      <a:prstGeom prst="rect">
                        <a:avLst/>
                      </a:prstGeom>
                    </p:spPr>
                  </p:pic>
                </p:oleObj>
              </mc:Fallback>
            </mc:AlternateContent>
          </a:graphicData>
        </a:graphic>
      </p:graphicFrame>
    </p:spTree>
    <p:extLst>
      <p:ext uri="{BB962C8B-B14F-4D97-AF65-F5344CB8AC3E}">
        <p14:creationId xmlns:p14="http://schemas.microsoft.com/office/powerpoint/2010/main" val="3251599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C0E203-608F-6E43-6394-32AAD511D597}"/>
              </a:ext>
            </a:extLst>
          </p:cNvPr>
          <p:cNvPicPr>
            <a:picLocks noGrp="1" noChangeAspect="1"/>
          </p:cNvPicPr>
          <p:nvPr>
            <p:ph idx="1"/>
          </p:nvPr>
        </p:nvPicPr>
        <p:blipFill>
          <a:blip r:embed="rId2"/>
          <a:stretch>
            <a:fillRect/>
          </a:stretch>
        </p:blipFill>
        <p:spPr>
          <a:xfrm>
            <a:off x="914400" y="495432"/>
            <a:ext cx="10353675" cy="5846498"/>
          </a:xfrm>
        </p:spPr>
      </p:pic>
    </p:spTree>
    <p:extLst>
      <p:ext uri="{BB962C8B-B14F-4D97-AF65-F5344CB8AC3E}">
        <p14:creationId xmlns:p14="http://schemas.microsoft.com/office/powerpoint/2010/main" val="1102729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C813C8-371F-A922-13B0-4BC2CE7F47E1}"/>
              </a:ext>
            </a:extLst>
          </p:cNvPr>
          <p:cNvPicPr>
            <a:picLocks noGrp="1" noChangeAspect="1"/>
          </p:cNvPicPr>
          <p:nvPr>
            <p:ph idx="1"/>
          </p:nvPr>
        </p:nvPicPr>
        <p:blipFill>
          <a:blip r:embed="rId2"/>
          <a:stretch>
            <a:fillRect/>
          </a:stretch>
        </p:blipFill>
        <p:spPr>
          <a:xfrm>
            <a:off x="914400" y="500643"/>
            <a:ext cx="10353675" cy="5861477"/>
          </a:xfrm>
        </p:spPr>
      </p:pic>
    </p:spTree>
    <p:extLst>
      <p:ext uri="{BB962C8B-B14F-4D97-AF65-F5344CB8AC3E}">
        <p14:creationId xmlns:p14="http://schemas.microsoft.com/office/powerpoint/2010/main" val="2204098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169D8B-0283-24D1-85E8-948357D07D08}"/>
              </a:ext>
            </a:extLst>
          </p:cNvPr>
          <p:cNvPicPr>
            <a:picLocks noGrp="1" noChangeAspect="1"/>
          </p:cNvPicPr>
          <p:nvPr>
            <p:ph idx="1"/>
          </p:nvPr>
        </p:nvPicPr>
        <p:blipFill>
          <a:blip r:embed="rId2"/>
          <a:stretch>
            <a:fillRect/>
          </a:stretch>
        </p:blipFill>
        <p:spPr>
          <a:xfrm>
            <a:off x="914400" y="516260"/>
            <a:ext cx="10353675" cy="5846117"/>
          </a:xfrm>
        </p:spPr>
      </p:pic>
    </p:spTree>
    <p:extLst>
      <p:ext uri="{BB962C8B-B14F-4D97-AF65-F5344CB8AC3E}">
        <p14:creationId xmlns:p14="http://schemas.microsoft.com/office/powerpoint/2010/main" val="457381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92724B-ABD6-00F1-402F-8690C64EB2C4}"/>
              </a:ext>
            </a:extLst>
          </p:cNvPr>
          <p:cNvPicPr>
            <a:picLocks noGrp="1" noChangeAspect="1"/>
          </p:cNvPicPr>
          <p:nvPr>
            <p:ph idx="1"/>
          </p:nvPr>
        </p:nvPicPr>
        <p:blipFill>
          <a:blip r:embed="rId2"/>
          <a:stretch>
            <a:fillRect/>
          </a:stretch>
        </p:blipFill>
        <p:spPr>
          <a:xfrm>
            <a:off x="914400" y="510528"/>
            <a:ext cx="10353675" cy="5840119"/>
          </a:xfrm>
        </p:spPr>
      </p:pic>
    </p:spTree>
    <p:extLst>
      <p:ext uri="{BB962C8B-B14F-4D97-AF65-F5344CB8AC3E}">
        <p14:creationId xmlns:p14="http://schemas.microsoft.com/office/powerpoint/2010/main" val="3193901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7BA6D5-4076-7AAE-67D1-B210D70A97EF}"/>
              </a:ext>
            </a:extLst>
          </p:cNvPr>
          <p:cNvSpPr>
            <a:spLocks noGrp="1"/>
          </p:cNvSpPr>
          <p:nvPr>
            <p:ph idx="1"/>
          </p:nvPr>
        </p:nvSpPr>
        <p:spPr>
          <a:xfrm>
            <a:off x="684211" y="604007"/>
            <a:ext cx="9416133" cy="6056852"/>
          </a:xfrm>
        </p:spPr>
        <p:txBody>
          <a:bodyPr>
            <a:normAutofit/>
          </a:bodyPr>
          <a:lstStyle/>
          <a:p>
            <a:pPr marL="0" indent="0" algn="ctr">
              <a:buNone/>
            </a:pPr>
            <a:r>
              <a:rPr lang="en-US" sz="8000" dirty="0">
                <a:solidFill>
                  <a:schemeClr val="bg1"/>
                </a:solidFill>
                <a:latin typeface="Bookman Old Style" panose="02050604050505020204" pitchFamily="18" charset="0"/>
              </a:rPr>
              <a:t>GEORGIA’S </a:t>
            </a:r>
          </a:p>
          <a:p>
            <a:pPr marL="0" indent="0" algn="ctr">
              <a:buNone/>
            </a:pPr>
            <a:r>
              <a:rPr lang="en-US" sz="8000" dirty="0">
                <a:solidFill>
                  <a:schemeClr val="bg1"/>
                </a:solidFill>
                <a:latin typeface="Bookman Old Style" panose="02050604050505020204" pitchFamily="18" charset="0"/>
              </a:rPr>
              <a:t>2016</a:t>
            </a:r>
          </a:p>
          <a:p>
            <a:pPr marL="0" indent="0" algn="ctr">
              <a:buNone/>
            </a:pPr>
            <a:r>
              <a:rPr lang="en-US" sz="8000" dirty="0">
                <a:solidFill>
                  <a:schemeClr val="bg1"/>
                </a:solidFill>
                <a:latin typeface="Bookman Old Style" panose="02050604050505020204" pitchFamily="18" charset="0"/>
              </a:rPr>
              <a:t>ELECTIONS</a:t>
            </a:r>
          </a:p>
          <a:p>
            <a:pPr marL="0" indent="0" algn="ctr">
              <a:buNone/>
            </a:pPr>
            <a:endParaRPr lang="en-US" sz="80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76575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8560A9-D775-6CB3-2858-37FB6CD32ACA}"/>
              </a:ext>
            </a:extLst>
          </p:cNvPr>
          <p:cNvSpPr>
            <a:spLocks noGrp="1"/>
          </p:cNvSpPr>
          <p:nvPr>
            <p:ph type="ctrTitle"/>
          </p:nvPr>
        </p:nvSpPr>
        <p:spPr>
          <a:xfrm>
            <a:off x="1333850" y="266349"/>
            <a:ext cx="7619810" cy="2971801"/>
          </a:xfrm>
        </p:spPr>
        <p:txBody>
          <a:bodyPr>
            <a:normAutofit/>
          </a:bodyPr>
          <a:lstStyle/>
          <a:p>
            <a:pPr algn="ctr"/>
            <a:r>
              <a:rPr lang="en-US" sz="8800" dirty="0">
                <a:latin typeface="Bookman Old Style" panose="02050604050505020204" pitchFamily="18" charset="0"/>
              </a:rPr>
              <a:t>Civil lawsuit</a:t>
            </a:r>
          </a:p>
        </p:txBody>
      </p:sp>
      <p:sp>
        <p:nvSpPr>
          <p:cNvPr id="6" name="Subtitle 5">
            <a:extLst>
              <a:ext uri="{FF2B5EF4-FFF2-40B4-BE49-F238E27FC236}">
                <a16:creationId xmlns:a16="http://schemas.microsoft.com/office/drawing/2014/main" id="{51413C1D-0781-C131-1BC0-478F87B92684}"/>
              </a:ext>
            </a:extLst>
          </p:cNvPr>
          <p:cNvSpPr>
            <a:spLocks noGrp="1"/>
          </p:cNvSpPr>
          <p:nvPr>
            <p:ph type="subTitle" idx="1"/>
          </p:nvPr>
        </p:nvSpPr>
        <p:spPr>
          <a:xfrm>
            <a:off x="209725" y="3909270"/>
            <a:ext cx="7524925" cy="2948730"/>
          </a:xfrm>
        </p:spPr>
        <p:txBody>
          <a:bodyPr>
            <a:normAutofit lnSpcReduction="10000"/>
          </a:bodyPr>
          <a:lstStyle/>
          <a:p>
            <a:r>
              <a:rPr lang="en-US" sz="4400" dirty="0">
                <a:solidFill>
                  <a:schemeClr val="tx1"/>
                </a:solidFill>
                <a:latin typeface="Bookman Old Style" panose="02050604050505020204" pitchFamily="18" charset="0"/>
              </a:rPr>
              <a:t>Filed on August 29, 2022 in United States District Court in Columbia, </a:t>
            </a:r>
          </a:p>
          <a:p>
            <a:r>
              <a:rPr lang="en-US" sz="4400" dirty="0">
                <a:solidFill>
                  <a:schemeClr val="tx1"/>
                </a:solidFill>
                <a:latin typeface="Bookman Old Style" panose="02050604050505020204" pitchFamily="18" charset="0"/>
              </a:rPr>
              <a:t>South Carolina </a:t>
            </a:r>
          </a:p>
        </p:txBody>
      </p:sp>
    </p:spTree>
    <p:extLst>
      <p:ext uri="{BB962C8B-B14F-4D97-AF65-F5344CB8AC3E}">
        <p14:creationId xmlns:p14="http://schemas.microsoft.com/office/powerpoint/2010/main" val="3757614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328770-E458-D2E6-0657-629EF5D63F7F}"/>
              </a:ext>
            </a:extLst>
          </p:cNvPr>
          <p:cNvPicPr>
            <a:picLocks noGrp="1" noChangeAspect="1"/>
          </p:cNvPicPr>
          <p:nvPr>
            <p:ph idx="1"/>
          </p:nvPr>
        </p:nvPicPr>
        <p:blipFill>
          <a:blip r:embed="rId2"/>
          <a:stretch>
            <a:fillRect/>
          </a:stretch>
        </p:blipFill>
        <p:spPr>
          <a:xfrm>
            <a:off x="2046914" y="981513"/>
            <a:ext cx="7883434" cy="4624254"/>
          </a:xfrm>
        </p:spPr>
      </p:pic>
    </p:spTree>
    <p:extLst>
      <p:ext uri="{BB962C8B-B14F-4D97-AF65-F5344CB8AC3E}">
        <p14:creationId xmlns:p14="http://schemas.microsoft.com/office/powerpoint/2010/main" val="1114925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4CF2BF7-6E8C-CEA7-F7E5-DCF29877B2EC}"/>
              </a:ext>
            </a:extLst>
          </p:cNvPr>
          <p:cNvPicPr>
            <a:picLocks noGrp="1" noChangeAspect="1"/>
          </p:cNvPicPr>
          <p:nvPr>
            <p:ph idx="1"/>
          </p:nvPr>
        </p:nvPicPr>
        <p:blipFill>
          <a:blip r:embed="rId2"/>
          <a:stretch>
            <a:fillRect/>
          </a:stretch>
        </p:blipFill>
        <p:spPr>
          <a:xfrm>
            <a:off x="2004969" y="1023457"/>
            <a:ext cx="7925379" cy="4634704"/>
          </a:xfrm>
        </p:spPr>
      </p:pic>
    </p:spTree>
    <p:extLst>
      <p:ext uri="{BB962C8B-B14F-4D97-AF65-F5344CB8AC3E}">
        <p14:creationId xmlns:p14="http://schemas.microsoft.com/office/powerpoint/2010/main" val="2010166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4F3402-1CC7-C26B-289A-A4F7B564B221}"/>
              </a:ext>
            </a:extLst>
          </p:cNvPr>
          <p:cNvPicPr>
            <a:picLocks noGrp="1" noChangeAspect="1"/>
          </p:cNvPicPr>
          <p:nvPr>
            <p:ph idx="1"/>
          </p:nvPr>
        </p:nvPicPr>
        <p:blipFill>
          <a:blip r:embed="rId2"/>
          <a:stretch>
            <a:fillRect/>
          </a:stretch>
        </p:blipFill>
        <p:spPr>
          <a:xfrm>
            <a:off x="1996581" y="1006679"/>
            <a:ext cx="7957584" cy="4599087"/>
          </a:xfrm>
        </p:spPr>
      </p:pic>
    </p:spTree>
    <p:extLst>
      <p:ext uri="{BB962C8B-B14F-4D97-AF65-F5344CB8AC3E}">
        <p14:creationId xmlns:p14="http://schemas.microsoft.com/office/powerpoint/2010/main" val="529601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232022-1608-B2EA-7266-4445481B5D3D}"/>
              </a:ext>
            </a:extLst>
          </p:cNvPr>
          <p:cNvPicPr>
            <a:picLocks noGrp="1" noChangeAspect="1"/>
          </p:cNvPicPr>
          <p:nvPr>
            <p:ph idx="1"/>
          </p:nvPr>
        </p:nvPicPr>
        <p:blipFill>
          <a:blip r:embed="rId2"/>
          <a:stretch>
            <a:fillRect/>
          </a:stretch>
        </p:blipFill>
        <p:spPr>
          <a:xfrm>
            <a:off x="1988191" y="931178"/>
            <a:ext cx="7932631" cy="4655538"/>
          </a:xfrm>
        </p:spPr>
      </p:pic>
    </p:spTree>
    <p:extLst>
      <p:ext uri="{BB962C8B-B14F-4D97-AF65-F5344CB8AC3E}">
        <p14:creationId xmlns:p14="http://schemas.microsoft.com/office/powerpoint/2010/main" val="3536221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6F6795-B242-1EC9-0935-44ECD468A924}"/>
              </a:ext>
            </a:extLst>
          </p:cNvPr>
          <p:cNvPicPr>
            <a:picLocks noGrp="1" noChangeAspect="1"/>
          </p:cNvPicPr>
          <p:nvPr>
            <p:ph idx="1"/>
          </p:nvPr>
        </p:nvPicPr>
        <p:blipFill>
          <a:blip r:embed="rId2"/>
          <a:stretch>
            <a:fillRect/>
          </a:stretch>
        </p:blipFill>
        <p:spPr>
          <a:xfrm>
            <a:off x="2038525" y="1115736"/>
            <a:ext cx="7882297" cy="4504315"/>
          </a:xfrm>
        </p:spPr>
      </p:pic>
    </p:spTree>
    <p:extLst>
      <p:ext uri="{BB962C8B-B14F-4D97-AF65-F5344CB8AC3E}">
        <p14:creationId xmlns:p14="http://schemas.microsoft.com/office/powerpoint/2010/main" val="1315326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E8277E-5049-17CF-04BE-5764861013E3}"/>
              </a:ext>
            </a:extLst>
          </p:cNvPr>
          <p:cNvPicPr>
            <a:picLocks noGrp="1" noChangeAspect="1"/>
          </p:cNvPicPr>
          <p:nvPr>
            <p:ph idx="1"/>
          </p:nvPr>
        </p:nvPicPr>
        <p:blipFill>
          <a:blip r:embed="rId2"/>
          <a:stretch>
            <a:fillRect/>
          </a:stretch>
        </p:blipFill>
        <p:spPr>
          <a:xfrm>
            <a:off x="2021747" y="1031846"/>
            <a:ext cx="7908601" cy="4537407"/>
          </a:xfrm>
        </p:spPr>
      </p:pic>
    </p:spTree>
    <p:extLst>
      <p:ext uri="{BB962C8B-B14F-4D97-AF65-F5344CB8AC3E}">
        <p14:creationId xmlns:p14="http://schemas.microsoft.com/office/powerpoint/2010/main" val="295341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E437A8-1CFC-4DF4-8EA7-DC3E3601ED6C}"/>
              </a:ext>
            </a:extLst>
          </p:cNvPr>
          <p:cNvPicPr>
            <a:picLocks noGrp="1" noChangeAspect="1"/>
          </p:cNvPicPr>
          <p:nvPr>
            <p:ph idx="1"/>
          </p:nvPr>
        </p:nvPicPr>
        <p:blipFill>
          <a:blip r:embed="rId2"/>
          <a:stretch>
            <a:fillRect/>
          </a:stretch>
        </p:blipFill>
        <p:spPr>
          <a:xfrm>
            <a:off x="1946247" y="964734"/>
            <a:ext cx="7974576" cy="4594993"/>
          </a:xfrm>
        </p:spPr>
      </p:pic>
    </p:spTree>
    <p:extLst>
      <p:ext uri="{BB962C8B-B14F-4D97-AF65-F5344CB8AC3E}">
        <p14:creationId xmlns:p14="http://schemas.microsoft.com/office/powerpoint/2010/main" val="640732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924150-F949-E420-3355-CFC44B14BA74}"/>
              </a:ext>
            </a:extLst>
          </p:cNvPr>
          <p:cNvPicPr>
            <a:picLocks noGrp="1" noChangeAspect="1"/>
          </p:cNvPicPr>
          <p:nvPr>
            <p:ph idx="1"/>
          </p:nvPr>
        </p:nvPicPr>
        <p:blipFill>
          <a:blip r:embed="rId2"/>
          <a:stretch>
            <a:fillRect/>
          </a:stretch>
        </p:blipFill>
        <p:spPr>
          <a:xfrm>
            <a:off x="1904301" y="1006679"/>
            <a:ext cx="8016521" cy="4589561"/>
          </a:xfrm>
        </p:spPr>
      </p:pic>
    </p:spTree>
    <p:extLst>
      <p:ext uri="{BB962C8B-B14F-4D97-AF65-F5344CB8AC3E}">
        <p14:creationId xmlns:p14="http://schemas.microsoft.com/office/powerpoint/2010/main" val="3729757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635BC4-CDB6-7B3E-A4EF-D3A276DF0F58}"/>
              </a:ext>
            </a:extLst>
          </p:cNvPr>
          <p:cNvPicPr>
            <a:picLocks noGrp="1" noChangeAspect="1"/>
          </p:cNvPicPr>
          <p:nvPr>
            <p:ph idx="1"/>
          </p:nvPr>
        </p:nvPicPr>
        <p:blipFill>
          <a:blip r:embed="rId2"/>
          <a:stretch>
            <a:fillRect/>
          </a:stretch>
        </p:blipFill>
        <p:spPr>
          <a:xfrm>
            <a:off x="2013359" y="830511"/>
            <a:ext cx="7907464" cy="4784782"/>
          </a:xfrm>
        </p:spPr>
      </p:pic>
    </p:spTree>
    <p:extLst>
      <p:ext uri="{BB962C8B-B14F-4D97-AF65-F5344CB8AC3E}">
        <p14:creationId xmlns:p14="http://schemas.microsoft.com/office/powerpoint/2010/main" val="1541251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037CCE-9F0D-AD3F-701C-BAA723FAE99A}"/>
              </a:ext>
            </a:extLst>
          </p:cNvPr>
          <p:cNvPicPr>
            <a:picLocks noGrp="1" noChangeAspect="1"/>
          </p:cNvPicPr>
          <p:nvPr>
            <p:ph idx="1"/>
          </p:nvPr>
        </p:nvPicPr>
        <p:blipFill>
          <a:blip r:embed="rId2"/>
          <a:stretch>
            <a:fillRect/>
          </a:stretch>
        </p:blipFill>
        <p:spPr>
          <a:xfrm>
            <a:off x="2030137" y="973123"/>
            <a:ext cx="7890686" cy="4627880"/>
          </a:xfrm>
        </p:spPr>
      </p:pic>
    </p:spTree>
    <p:extLst>
      <p:ext uri="{BB962C8B-B14F-4D97-AF65-F5344CB8AC3E}">
        <p14:creationId xmlns:p14="http://schemas.microsoft.com/office/powerpoint/2010/main" val="1503755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42D78C-C546-3745-D4AD-C32CA74ADFC2}"/>
              </a:ext>
            </a:extLst>
          </p:cNvPr>
          <p:cNvPicPr>
            <a:picLocks noGrp="1" noChangeAspect="1"/>
          </p:cNvPicPr>
          <p:nvPr>
            <p:ph idx="1"/>
          </p:nvPr>
        </p:nvPicPr>
        <p:blipFill>
          <a:blip r:embed="rId2"/>
          <a:stretch>
            <a:fillRect/>
          </a:stretch>
        </p:blipFill>
        <p:spPr>
          <a:xfrm>
            <a:off x="2723544" y="927697"/>
            <a:ext cx="5982535" cy="4801270"/>
          </a:xfrm>
        </p:spPr>
      </p:pic>
    </p:spTree>
    <p:extLst>
      <p:ext uri="{BB962C8B-B14F-4D97-AF65-F5344CB8AC3E}">
        <p14:creationId xmlns:p14="http://schemas.microsoft.com/office/powerpoint/2010/main" val="3505772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4FF281-24E9-1318-DD5F-A5ED89B8B031}"/>
              </a:ext>
            </a:extLst>
          </p:cNvPr>
          <p:cNvPicPr>
            <a:picLocks noGrp="1" noChangeAspect="1"/>
          </p:cNvPicPr>
          <p:nvPr>
            <p:ph idx="1"/>
          </p:nvPr>
        </p:nvPicPr>
        <p:blipFill>
          <a:blip r:embed="rId2"/>
          <a:stretch>
            <a:fillRect/>
          </a:stretch>
        </p:blipFill>
        <p:spPr>
          <a:xfrm>
            <a:off x="2013358" y="1006680"/>
            <a:ext cx="7893174" cy="4580034"/>
          </a:xfrm>
        </p:spPr>
      </p:pic>
    </p:spTree>
    <p:extLst>
      <p:ext uri="{BB962C8B-B14F-4D97-AF65-F5344CB8AC3E}">
        <p14:creationId xmlns:p14="http://schemas.microsoft.com/office/powerpoint/2010/main" val="2019459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12BF91-EEF2-04AA-5B88-B6B72198044B}"/>
              </a:ext>
            </a:extLst>
          </p:cNvPr>
          <p:cNvSpPr>
            <a:spLocks noGrp="1"/>
          </p:cNvSpPr>
          <p:nvPr>
            <p:ph idx="1"/>
          </p:nvPr>
        </p:nvSpPr>
        <p:spPr>
          <a:xfrm>
            <a:off x="913795" y="151002"/>
            <a:ext cx="10353762" cy="6518246"/>
          </a:xfrm>
        </p:spPr>
        <p:txBody>
          <a:bodyPr>
            <a:normAutofit/>
          </a:bodyPr>
          <a:lstStyle/>
          <a:p>
            <a:pPr marL="0" indent="0" algn="l">
              <a:buNone/>
            </a:pPr>
            <a:r>
              <a:rPr lang="en-US" sz="4000" dirty="0">
                <a:solidFill>
                  <a:schemeClr val="bg1"/>
                </a:solidFill>
                <a:latin typeface="Bookman Old Style" panose="02050604050505020204" pitchFamily="18" charset="0"/>
              </a:rPr>
              <a:t>“Free Thought Project” Article </a:t>
            </a:r>
          </a:p>
          <a:p>
            <a:pPr marL="0" indent="0" algn="l">
              <a:buNone/>
            </a:pPr>
            <a:r>
              <a:rPr lang="en-US" sz="2600" b="0" i="0" u="none" strike="noStrike" cap="all" dirty="0">
                <a:solidFill>
                  <a:srgbClr val="FFFFFF"/>
                </a:solidFill>
                <a:effectLst/>
                <a:latin typeface="Bookman Old Style" panose="02050604050505020204" pitchFamily="18" charset="0"/>
                <a:hlinkClick r:id="rId2"/>
              </a:rPr>
              <a:t>By JACK BURNS</a:t>
            </a:r>
            <a:endParaRPr lang="en-US" sz="2600" b="0" i="0" cap="all" dirty="0">
              <a:solidFill>
                <a:srgbClr val="FFFFFF"/>
              </a:solidFill>
              <a:effectLst/>
              <a:latin typeface="Bookman Old Style" panose="02050604050505020204" pitchFamily="18" charset="0"/>
            </a:endParaRPr>
          </a:p>
          <a:p>
            <a:pPr marL="0" indent="0" algn="l">
              <a:buNone/>
            </a:pPr>
            <a:r>
              <a:rPr lang="en-US" sz="2600" b="0" i="0" cap="all" dirty="0">
                <a:solidFill>
                  <a:schemeClr val="bg1"/>
                </a:solidFill>
                <a:effectLst/>
                <a:latin typeface="Bookman Old Style" panose="02050604050505020204" pitchFamily="18" charset="0"/>
              </a:rPr>
              <a:t>DEC 15, 2016</a:t>
            </a:r>
            <a:endParaRPr lang="en-US" sz="4000" b="1" i="0" dirty="0">
              <a:solidFill>
                <a:schemeClr val="bg1"/>
              </a:solidFill>
              <a:effectLst/>
              <a:latin typeface="Bookman Old Style" panose="02050604050505020204" pitchFamily="18" charset="0"/>
            </a:endParaRPr>
          </a:p>
          <a:p>
            <a:pPr marL="0" indent="0" algn="ctr">
              <a:buNone/>
            </a:pPr>
            <a:r>
              <a:rPr lang="en-US" sz="4300" b="1" i="0" u="sng" dirty="0">
                <a:solidFill>
                  <a:srgbClr val="FFFF00"/>
                </a:solidFill>
                <a:effectLst/>
                <a:latin typeface="Bookman Old Style" panose="02050604050505020204" pitchFamily="18" charset="0"/>
              </a:rPr>
              <a:t>All 10 Election Hacks Inside the US in Georgia Have Been Tracked to DHS -- NOT RUSSIA</a:t>
            </a:r>
          </a:p>
          <a:p>
            <a:pPr algn="l"/>
            <a:r>
              <a:rPr lang="en-US" sz="2800" b="0" i="0" dirty="0">
                <a:solidFill>
                  <a:srgbClr val="FFFFFF"/>
                </a:solidFill>
                <a:effectLst/>
                <a:latin typeface="Bookman Old Style" panose="02050604050505020204" pitchFamily="18" charset="0"/>
              </a:rPr>
              <a:t>Corporate Media is dead silent on the fact that DHS was just caught hacking the Georgia state election servers, not once, not twice, but ten times! </a:t>
            </a:r>
          </a:p>
          <a:p>
            <a:endParaRPr lang="en-US" dirty="0"/>
          </a:p>
        </p:txBody>
      </p:sp>
    </p:spTree>
    <p:extLst>
      <p:ext uri="{BB962C8B-B14F-4D97-AF65-F5344CB8AC3E}">
        <p14:creationId xmlns:p14="http://schemas.microsoft.com/office/powerpoint/2010/main" val="3506015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25B2BD-F205-5C28-7922-7A6DEDF3801D}"/>
              </a:ext>
            </a:extLst>
          </p:cNvPr>
          <p:cNvSpPr>
            <a:spLocks noGrp="1"/>
          </p:cNvSpPr>
          <p:nvPr>
            <p:ph idx="1"/>
          </p:nvPr>
        </p:nvSpPr>
        <p:spPr>
          <a:xfrm>
            <a:off x="913795" y="369116"/>
            <a:ext cx="10353762" cy="6165908"/>
          </a:xfrm>
        </p:spPr>
        <p:txBody>
          <a:bodyPr>
            <a:normAutofit/>
          </a:bodyPr>
          <a:lstStyle/>
          <a:p>
            <a:pPr marL="0" indent="0">
              <a:buNone/>
            </a:pPr>
            <a:r>
              <a:rPr lang="en-US" sz="3200" b="0" i="0" dirty="0">
                <a:solidFill>
                  <a:schemeClr val="tx1"/>
                </a:solidFill>
                <a:effectLst/>
                <a:latin typeface="Bookman Old Style" panose="02050604050505020204" pitchFamily="18" charset="0"/>
              </a:rPr>
              <a:t>Late breaking developments have emerged in the case of Georgia vs. The Department of Homeland Security. As</a:t>
            </a:r>
            <a:r>
              <a:rPr lang="en-US" sz="3200" b="0" i="0" dirty="0">
                <a:solidFill>
                  <a:schemeClr val="bg1"/>
                </a:solidFill>
                <a:effectLst/>
                <a:latin typeface="Bookman Old Style" panose="02050604050505020204" pitchFamily="18" charset="0"/>
              </a:rPr>
              <a:t> </a:t>
            </a:r>
            <a:r>
              <a:rPr lang="en-US" sz="3200" b="0" i="0" u="sng" dirty="0">
                <a:solidFill>
                  <a:schemeClr val="tx1"/>
                </a:solidFill>
                <a:effectLst/>
                <a:latin typeface="Bookman Old Style" panose="02050604050505020204" pitchFamily="18" charset="0"/>
                <a:hlinkClick r:id="rId2">
                  <a:extLst>
                    <a:ext uri="{A12FA001-AC4F-418D-AE19-62706E023703}">
                      <ahyp:hlinkClr xmlns:ahyp="http://schemas.microsoft.com/office/drawing/2018/hyperlinkcolor" val="tx"/>
                    </a:ext>
                  </a:extLst>
                </a:hlinkClick>
              </a:rPr>
              <a:t>Claire </a:t>
            </a:r>
            <a:r>
              <a:rPr lang="en-US" sz="3200" b="0" i="0" u="sng" dirty="0" err="1">
                <a:solidFill>
                  <a:schemeClr val="tx1"/>
                </a:solidFill>
                <a:effectLst/>
                <a:latin typeface="Bookman Old Style" panose="02050604050505020204" pitchFamily="18" charset="0"/>
                <a:hlinkClick r:id="rId2">
                  <a:extLst>
                    <a:ext uri="{A12FA001-AC4F-418D-AE19-62706E023703}">
                      <ahyp:hlinkClr xmlns:ahyp="http://schemas.microsoft.com/office/drawing/2018/hyperlinkcolor" val="tx"/>
                    </a:ext>
                  </a:extLst>
                </a:hlinkClick>
              </a:rPr>
              <a:t>Bernish</a:t>
            </a:r>
            <a:r>
              <a:rPr lang="en-US" sz="3200" b="0" i="0" u="sng" dirty="0">
                <a:solidFill>
                  <a:schemeClr val="tx1"/>
                </a:solidFill>
                <a:effectLst/>
                <a:latin typeface="Bookman Old Style" panose="02050604050505020204" pitchFamily="18" charset="0"/>
                <a:hlinkClick r:id="rId2">
                  <a:extLst>
                    <a:ext uri="{A12FA001-AC4F-418D-AE19-62706E023703}">
                      <ahyp:hlinkClr xmlns:ahyp="http://schemas.microsoft.com/office/drawing/2018/hyperlinkcolor" val="tx"/>
                    </a:ext>
                  </a:extLst>
                </a:hlinkClick>
              </a:rPr>
              <a:t> of “The Free Thought Project</a:t>
            </a:r>
            <a:r>
              <a:rPr lang="en-US" sz="3200" b="0" i="0" u="sng" dirty="0">
                <a:solidFill>
                  <a:schemeClr val="tx1"/>
                </a:solidFill>
                <a:effectLst/>
                <a:latin typeface="Bookman Old Style" panose="02050604050505020204" pitchFamily="18" charset="0"/>
              </a:rPr>
              <a:t>”</a:t>
            </a:r>
            <a:r>
              <a:rPr lang="en-US" sz="3200" b="0" i="0" dirty="0">
                <a:solidFill>
                  <a:schemeClr val="tx1"/>
                </a:solidFill>
                <a:effectLst/>
                <a:latin typeface="Bookman Old Style" panose="02050604050505020204" pitchFamily="18" charset="0"/>
              </a:rPr>
              <a:t> reported on December 9th, Georgia’s secretary of State Brian Kemp penned a letter to DHS Secretary Jeh Johnson, asking the director if he was aware that DHS had attempted to hack into the server hosting the state’s voter registration database, and if so, why was DHS doing so. Today it was revealed that not only did DHS attempt to penetrate GA’s firewall once, </a:t>
            </a:r>
            <a:r>
              <a:rPr lang="en-US" sz="3200" b="1" i="0" dirty="0">
                <a:solidFill>
                  <a:schemeClr val="tx1"/>
                </a:solidFill>
                <a:effectLst/>
                <a:latin typeface="Bookman Old Style" panose="02050604050505020204" pitchFamily="18" charset="0"/>
              </a:rPr>
              <a:t>but it had in fact attempted to do so a total of 10 times.</a:t>
            </a:r>
          </a:p>
        </p:txBody>
      </p:sp>
    </p:spTree>
    <p:extLst>
      <p:ext uri="{BB962C8B-B14F-4D97-AF65-F5344CB8AC3E}">
        <p14:creationId xmlns:p14="http://schemas.microsoft.com/office/powerpoint/2010/main" val="1026188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EBC35-E094-7D3E-4993-74766A419560}"/>
              </a:ext>
            </a:extLst>
          </p:cNvPr>
          <p:cNvSpPr>
            <a:spLocks noGrp="1"/>
          </p:cNvSpPr>
          <p:nvPr>
            <p:ph idx="1"/>
          </p:nvPr>
        </p:nvSpPr>
        <p:spPr>
          <a:xfrm>
            <a:off x="684212" y="0"/>
            <a:ext cx="8534400" cy="6786694"/>
          </a:xfrm>
        </p:spPr>
        <p:txBody>
          <a:bodyPr/>
          <a:lstStyle/>
          <a:p>
            <a:pPr marL="0" indent="0">
              <a:buNone/>
            </a:pPr>
            <a:r>
              <a:rPr lang="en-US" sz="3200" b="0" i="0" dirty="0">
                <a:solidFill>
                  <a:schemeClr val="tx1"/>
                </a:solidFill>
                <a:effectLst/>
                <a:latin typeface="Bookman Old Style" panose="02050604050505020204" pitchFamily="18" charset="0"/>
              </a:rPr>
              <a:t>With the official narrative coming from the Obama administration, indeed, the president himself, that the Russians stand guilty of hacking the presidential election of 2016, many are left scratching their heads in disbelief that the only government found to be hacking a state election systems, thus far, is DHS.</a:t>
            </a:r>
            <a:endParaRPr lang="en-US" sz="3200" dirty="0">
              <a:solidFill>
                <a:schemeClr val="tx1"/>
              </a:solidFill>
              <a:latin typeface="Bookman Old Style" panose="02050604050505020204" pitchFamily="18" charset="0"/>
            </a:endParaRPr>
          </a:p>
          <a:p>
            <a:endParaRPr lang="en-US" dirty="0"/>
          </a:p>
        </p:txBody>
      </p:sp>
    </p:spTree>
    <p:extLst>
      <p:ext uri="{BB962C8B-B14F-4D97-AF65-F5344CB8AC3E}">
        <p14:creationId xmlns:p14="http://schemas.microsoft.com/office/powerpoint/2010/main" val="2964771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53B7C6-EEE8-D1BA-4B81-87740C4B975C}"/>
              </a:ext>
            </a:extLst>
          </p:cNvPr>
          <p:cNvSpPr>
            <a:spLocks noGrp="1"/>
          </p:cNvSpPr>
          <p:nvPr>
            <p:ph idx="1"/>
          </p:nvPr>
        </p:nvSpPr>
        <p:spPr>
          <a:xfrm>
            <a:off x="855663" y="335560"/>
            <a:ext cx="10353675" cy="6325590"/>
          </a:xfrm>
        </p:spPr>
        <p:txBody>
          <a:bodyPr>
            <a:normAutofit/>
          </a:bodyPr>
          <a:lstStyle/>
          <a:p>
            <a:pPr marL="0" indent="0">
              <a:buNone/>
            </a:pPr>
            <a:r>
              <a:rPr lang="en-US" sz="3200" b="0" i="0" dirty="0">
                <a:solidFill>
                  <a:schemeClr val="tx1"/>
                </a:solidFill>
                <a:effectLst/>
                <a:latin typeface="Bookman Old Style" panose="02050604050505020204" pitchFamily="18" charset="0"/>
              </a:rPr>
              <a:t>Atlanta’s </a:t>
            </a:r>
            <a:r>
              <a:rPr lang="en-US" sz="3200" b="0" i="0" u="sng" dirty="0">
                <a:solidFill>
                  <a:schemeClr val="tx1"/>
                </a:solidFill>
                <a:effectLst/>
                <a:latin typeface="Bookman Old Style" panose="02050604050505020204" pitchFamily="18" charset="0"/>
                <a:hlinkClick r:id="rId2">
                  <a:extLst>
                    <a:ext uri="{A12FA001-AC4F-418D-AE19-62706E023703}">
                      <ahyp:hlinkClr xmlns:ahyp="http://schemas.microsoft.com/office/drawing/2018/hyperlinkcolor" val="tx"/>
                    </a:ext>
                  </a:extLst>
                </a:hlinkClick>
              </a:rPr>
              <a:t>WSB-TV </a:t>
            </a:r>
            <a:r>
              <a:rPr lang="en-US" sz="3200" b="0" i="0" dirty="0">
                <a:solidFill>
                  <a:schemeClr val="tx1"/>
                </a:solidFill>
                <a:effectLst/>
                <a:latin typeface="Bookman Old Style" panose="02050604050505020204" pitchFamily="18" charset="0"/>
              </a:rPr>
              <a:t>spoke with Kemp who said, “We need to know! We’re being told something that they think haven’t figured out yet, nobody’s really shown us how this happened.” The attacks came in February (2nd, 28th), May (23rd), and November (7th, 8th), totaling 10 in all, with the two latest attacks </a:t>
            </a:r>
            <a:r>
              <a:rPr lang="en-US" sz="3200" b="1" i="0" dirty="0">
                <a:solidFill>
                  <a:schemeClr val="tx1"/>
                </a:solidFill>
                <a:effectLst/>
                <a:latin typeface="Bookman Old Style" panose="02050604050505020204" pitchFamily="18" charset="0"/>
              </a:rPr>
              <a:t>coming on the day before and the day of the presidential election.</a:t>
            </a:r>
          </a:p>
        </p:txBody>
      </p:sp>
    </p:spTree>
    <p:extLst>
      <p:ext uri="{BB962C8B-B14F-4D97-AF65-F5344CB8AC3E}">
        <p14:creationId xmlns:p14="http://schemas.microsoft.com/office/powerpoint/2010/main" val="3710186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EF9380-E586-8C25-6940-0D74BEDECC79}"/>
              </a:ext>
            </a:extLst>
          </p:cNvPr>
          <p:cNvSpPr>
            <a:spLocks noGrp="1"/>
          </p:cNvSpPr>
          <p:nvPr>
            <p:ph idx="1"/>
          </p:nvPr>
        </p:nvSpPr>
        <p:spPr>
          <a:xfrm>
            <a:off x="913795" y="75502"/>
            <a:ext cx="10353762" cy="6560190"/>
          </a:xfrm>
        </p:spPr>
        <p:txBody>
          <a:bodyPr>
            <a:normAutofit/>
          </a:bodyPr>
          <a:lstStyle/>
          <a:p>
            <a:pPr marL="36900" indent="0" algn="ctr">
              <a:buNone/>
            </a:pPr>
            <a:r>
              <a:rPr lang="en-US" sz="7200" dirty="0">
                <a:solidFill>
                  <a:schemeClr val="bg1"/>
                </a:solidFill>
                <a:latin typeface="Bookman Old Style" panose="02050604050505020204" pitchFamily="18" charset="0"/>
              </a:rPr>
              <a:t>South Carolina Elections DESIGNATED CRITICAL INFRASTRUTURE! </a:t>
            </a:r>
          </a:p>
        </p:txBody>
      </p:sp>
    </p:spTree>
    <p:extLst>
      <p:ext uri="{BB962C8B-B14F-4D97-AF65-F5344CB8AC3E}">
        <p14:creationId xmlns:p14="http://schemas.microsoft.com/office/powerpoint/2010/main" val="2593815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402462-D8ED-7BA8-4888-172414B72D5F}"/>
              </a:ext>
            </a:extLst>
          </p:cNvPr>
          <p:cNvPicPr>
            <a:picLocks noGrp="1" noChangeAspect="1"/>
          </p:cNvPicPr>
          <p:nvPr>
            <p:ph idx="1"/>
          </p:nvPr>
        </p:nvPicPr>
        <p:blipFill>
          <a:blip r:embed="rId2"/>
          <a:stretch>
            <a:fillRect/>
          </a:stretch>
        </p:blipFill>
        <p:spPr>
          <a:xfrm>
            <a:off x="3117486" y="100013"/>
            <a:ext cx="5947502" cy="6553200"/>
          </a:xfrm>
        </p:spPr>
      </p:pic>
    </p:spTree>
    <p:extLst>
      <p:ext uri="{BB962C8B-B14F-4D97-AF65-F5344CB8AC3E}">
        <p14:creationId xmlns:p14="http://schemas.microsoft.com/office/powerpoint/2010/main" val="725054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6E9871-6D95-BF1C-27A8-86EC15E21043}"/>
              </a:ext>
            </a:extLst>
          </p:cNvPr>
          <p:cNvPicPr>
            <a:picLocks noGrp="1" noChangeAspect="1"/>
          </p:cNvPicPr>
          <p:nvPr>
            <p:ph idx="1"/>
          </p:nvPr>
        </p:nvPicPr>
        <p:blipFill>
          <a:blip r:embed="rId2"/>
          <a:stretch>
            <a:fillRect/>
          </a:stretch>
        </p:blipFill>
        <p:spPr>
          <a:xfrm>
            <a:off x="2551340" y="100013"/>
            <a:ext cx="7079795" cy="6757987"/>
          </a:xfrm>
        </p:spPr>
      </p:pic>
    </p:spTree>
    <p:extLst>
      <p:ext uri="{BB962C8B-B14F-4D97-AF65-F5344CB8AC3E}">
        <p14:creationId xmlns:p14="http://schemas.microsoft.com/office/powerpoint/2010/main" val="2864156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1541B7-9D91-ED4C-062E-C81A9C64E8B5}"/>
              </a:ext>
            </a:extLst>
          </p:cNvPr>
          <p:cNvPicPr>
            <a:picLocks noGrp="1" noChangeAspect="1"/>
          </p:cNvPicPr>
          <p:nvPr>
            <p:ph idx="1"/>
          </p:nvPr>
        </p:nvPicPr>
        <p:blipFill>
          <a:blip r:embed="rId2"/>
          <a:stretch>
            <a:fillRect/>
          </a:stretch>
        </p:blipFill>
        <p:spPr>
          <a:xfrm>
            <a:off x="2542409" y="109538"/>
            <a:ext cx="7097656" cy="6626225"/>
          </a:xfrm>
        </p:spPr>
      </p:pic>
    </p:spTree>
    <p:extLst>
      <p:ext uri="{BB962C8B-B14F-4D97-AF65-F5344CB8AC3E}">
        <p14:creationId xmlns:p14="http://schemas.microsoft.com/office/powerpoint/2010/main" val="1731767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81E97A-423E-5582-FB6C-A9B68319FA53}"/>
              </a:ext>
            </a:extLst>
          </p:cNvPr>
          <p:cNvPicPr>
            <a:picLocks noGrp="1" noChangeAspect="1"/>
          </p:cNvPicPr>
          <p:nvPr>
            <p:ph idx="1"/>
          </p:nvPr>
        </p:nvPicPr>
        <p:blipFill>
          <a:blip r:embed="rId2"/>
          <a:stretch>
            <a:fillRect/>
          </a:stretch>
        </p:blipFill>
        <p:spPr>
          <a:xfrm>
            <a:off x="3093853" y="58738"/>
            <a:ext cx="5994768" cy="6727825"/>
          </a:xfrm>
        </p:spPr>
      </p:pic>
    </p:spTree>
    <p:extLst>
      <p:ext uri="{BB962C8B-B14F-4D97-AF65-F5344CB8AC3E}">
        <p14:creationId xmlns:p14="http://schemas.microsoft.com/office/powerpoint/2010/main" val="4038902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2A3677-AF42-E9F0-9364-37660786602A}"/>
              </a:ext>
            </a:extLst>
          </p:cNvPr>
          <p:cNvPicPr>
            <a:picLocks noGrp="1" noChangeAspect="1"/>
          </p:cNvPicPr>
          <p:nvPr>
            <p:ph idx="1"/>
          </p:nvPr>
        </p:nvPicPr>
        <p:blipFill>
          <a:blip r:embed="rId2"/>
          <a:stretch>
            <a:fillRect/>
          </a:stretch>
        </p:blipFill>
        <p:spPr>
          <a:xfrm>
            <a:off x="3465389" y="0"/>
            <a:ext cx="5251697" cy="6858000"/>
          </a:xfrm>
        </p:spPr>
      </p:pic>
    </p:spTree>
    <p:extLst>
      <p:ext uri="{BB962C8B-B14F-4D97-AF65-F5344CB8AC3E}">
        <p14:creationId xmlns:p14="http://schemas.microsoft.com/office/powerpoint/2010/main" val="2900223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6016FB-94A3-59F4-D9C9-802274384A96}"/>
              </a:ext>
            </a:extLst>
          </p:cNvPr>
          <p:cNvPicPr>
            <a:picLocks noGrp="1" noChangeAspect="1"/>
          </p:cNvPicPr>
          <p:nvPr>
            <p:ph idx="1"/>
          </p:nvPr>
        </p:nvPicPr>
        <p:blipFill>
          <a:blip r:embed="rId2"/>
          <a:stretch>
            <a:fillRect/>
          </a:stretch>
        </p:blipFill>
        <p:spPr>
          <a:xfrm>
            <a:off x="2514566" y="58738"/>
            <a:ext cx="7153343" cy="6735762"/>
          </a:xfrm>
        </p:spPr>
      </p:pic>
    </p:spTree>
    <p:extLst>
      <p:ext uri="{BB962C8B-B14F-4D97-AF65-F5344CB8AC3E}">
        <p14:creationId xmlns:p14="http://schemas.microsoft.com/office/powerpoint/2010/main" val="3488436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8DDABE-430D-1069-CB52-1A441B62789D}"/>
              </a:ext>
            </a:extLst>
          </p:cNvPr>
          <p:cNvPicPr>
            <a:picLocks noGrp="1" noChangeAspect="1"/>
          </p:cNvPicPr>
          <p:nvPr>
            <p:ph idx="1"/>
          </p:nvPr>
        </p:nvPicPr>
        <p:blipFill>
          <a:blip r:embed="rId2"/>
          <a:stretch>
            <a:fillRect/>
          </a:stretch>
        </p:blipFill>
        <p:spPr>
          <a:xfrm>
            <a:off x="3211974" y="84138"/>
            <a:ext cx="5758527" cy="6694487"/>
          </a:xfrm>
        </p:spPr>
      </p:pic>
    </p:spTree>
    <p:extLst>
      <p:ext uri="{BB962C8B-B14F-4D97-AF65-F5344CB8AC3E}">
        <p14:creationId xmlns:p14="http://schemas.microsoft.com/office/powerpoint/2010/main" val="1640736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4A0156-AA56-D47E-A6B2-97AB90848794}"/>
              </a:ext>
            </a:extLst>
          </p:cNvPr>
          <p:cNvPicPr>
            <a:picLocks noGrp="1" noChangeAspect="1"/>
          </p:cNvPicPr>
          <p:nvPr>
            <p:ph idx="1"/>
          </p:nvPr>
        </p:nvPicPr>
        <p:blipFill>
          <a:blip r:embed="rId2"/>
          <a:stretch>
            <a:fillRect/>
          </a:stretch>
        </p:blipFill>
        <p:spPr>
          <a:xfrm>
            <a:off x="3391415" y="66675"/>
            <a:ext cx="5399645" cy="6704013"/>
          </a:xfrm>
        </p:spPr>
      </p:pic>
    </p:spTree>
    <p:extLst>
      <p:ext uri="{BB962C8B-B14F-4D97-AF65-F5344CB8AC3E}">
        <p14:creationId xmlns:p14="http://schemas.microsoft.com/office/powerpoint/2010/main" val="749436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45212F-8811-91C5-4166-38132BA79515}"/>
              </a:ext>
            </a:extLst>
          </p:cNvPr>
          <p:cNvPicPr>
            <a:picLocks noGrp="1" noChangeAspect="1"/>
          </p:cNvPicPr>
          <p:nvPr>
            <p:ph idx="1"/>
          </p:nvPr>
        </p:nvPicPr>
        <p:blipFill>
          <a:blip r:embed="rId2"/>
          <a:stretch>
            <a:fillRect/>
          </a:stretch>
        </p:blipFill>
        <p:spPr>
          <a:xfrm>
            <a:off x="2999473" y="84138"/>
            <a:ext cx="6183528" cy="6702425"/>
          </a:xfrm>
        </p:spPr>
      </p:pic>
    </p:spTree>
    <p:extLst>
      <p:ext uri="{BB962C8B-B14F-4D97-AF65-F5344CB8AC3E}">
        <p14:creationId xmlns:p14="http://schemas.microsoft.com/office/powerpoint/2010/main" val="3088296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B022E4-0D80-1A86-3568-DDC4AF398678}"/>
              </a:ext>
            </a:extLst>
          </p:cNvPr>
          <p:cNvPicPr>
            <a:picLocks noGrp="1" noChangeAspect="1"/>
          </p:cNvPicPr>
          <p:nvPr>
            <p:ph idx="1"/>
          </p:nvPr>
        </p:nvPicPr>
        <p:blipFill>
          <a:blip r:embed="rId2"/>
          <a:stretch>
            <a:fillRect/>
          </a:stretch>
        </p:blipFill>
        <p:spPr>
          <a:xfrm>
            <a:off x="3304305" y="76200"/>
            <a:ext cx="5573864" cy="6677025"/>
          </a:xfrm>
        </p:spPr>
      </p:pic>
    </p:spTree>
    <p:extLst>
      <p:ext uri="{BB962C8B-B14F-4D97-AF65-F5344CB8AC3E}">
        <p14:creationId xmlns:p14="http://schemas.microsoft.com/office/powerpoint/2010/main" val="1806213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3C533-859B-E3D2-7B7D-E72B1A03BD28}"/>
              </a:ext>
            </a:extLst>
          </p:cNvPr>
          <p:cNvSpPr>
            <a:spLocks noGrp="1"/>
          </p:cNvSpPr>
          <p:nvPr>
            <p:ph idx="1"/>
          </p:nvPr>
        </p:nvSpPr>
        <p:spPr>
          <a:xfrm>
            <a:off x="913795" y="796954"/>
            <a:ext cx="10353762" cy="4994245"/>
          </a:xfrm>
        </p:spPr>
        <p:txBody>
          <a:bodyPr/>
          <a:lstStyle/>
          <a:p>
            <a:pPr marL="0" indent="0" algn="ctr">
              <a:buNone/>
            </a:pPr>
            <a:r>
              <a:rPr lang="en-US" sz="6000" dirty="0">
                <a:solidFill>
                  <a:schemeClr val="bg1"/>
                </a:solidFill>
                <a:latin typeface="Bookman Old Style" panose="02050604050505020204" pitchFamily="18" charset="0"/>
              </a:rPr>
              <a:t>CIS Partnership with </a:t>
            </a:r>
          </a:p>
          <a:p>
            <a:pPr marL="36900" indent="0" algn="ctr">
              <a:buNone/>
            </a:pPr>
            <a:r>
              <a:rPr lang="en-US" sz="6000" dirty="0">
                <a:solidFill>
                  <a:schemeClr val="bg1"/>
                </a:solidFill>
                <a:latin typeface="Bookman Old Style" panose="02050604050505020204" pitchFamily="18" charset="0"/>
              </a:rPr>
              <a:t>South Carolina</a:t>
            </a:r>
          </a:p>
          <a:p>
            <a:pPr marL="0" indent="0" algn="ctr">
              <a:buNone/>
            </a:pPr>
            <a:r>
              <a:rPr lang="en-US" sz="6000" dirty="0">
                <a:solidFill>
                  <a:schemeClr val="bg1"/>
                </a:solidFill>
                <a:latin typeface="Bookman Old Style" panose="02050604050505020204" pitchFamily="18" charset="0"/>
              </a:rPr>
              <a:t>Board of Elections, State and County</a:t>
            </a:r>
          </a:p>
          <a:p>
            <a:endParaRPr lang="en-US" dirty="0"/>
          </a:p>
        </p:txBody>
      </p:sp>
    </p:spTree>
    <p:extLst>
      <p:ext uri="{BB962C8B-B14F-4D97-AF65-F5344CB8AC3E}">
        <p14:creationId xmlns:p14="http://schemas.microsoft.com/office/powerpoint/2010/main" val="3109491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E9CEA8A-242E-D47B-76D8-80E512E91466}"/>
              </a:ext>
            </a:extLst>
          </p:cNvPr>
          <p:cNvPicPr>
            <a:picLocks noGrp="1" noChangeAspect="1"/>
          </p:cNvPicPr>
          <p:nvPr>
            <p:ph idx="1"/>
          </p:nvPr>
        </p:nvPicPr>
        <p:blipFill>
          <a:blip r:embed="rId2"/>
          <a:stretch>
            <a:fillRect/>
          </a:stretch>
        </p:blipFill>
        <p:spPr>
          <a:xfrm>
            <a:off x="234950" y="728298"/>
            <a:ext cx="11576050" cy="5388705"/>
          </a:xfrm>
        </p:spPr>
      </p:pic>
    </p:spTree>
    <p:extLst>
      <p:ext uri="{BB962C8B-B14F-4D97-AF65-F5344CB8AC3E}">
        <p14:creationId xmlns:p14="http://schemas.microsoft.com/office/powerpoint/2010/main" val="2980133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3616D5-F482-2716-CD00-9682A76CA448}"/>
              </a:ext>
            </a:extLst>
          </p:cNvPr>
          <p:cNvPicPr>
            <a:picLocks noGrp="1" noChangeAspect="1"/>
          </p:cNvPicPr>
          <p:nvPr>
            <p:ph idx="1"/>
          </p:nvPr>
        </p:nvPicPr>
        <p:blipFill>
          <a:blip r:embed="rId2"/>
          <a:stretch>
            <a:fillRect/>
          </a:stretch>
        </p:blipFill>
        <p:spPr>
          <a:xfrm>
            <a:off x="2695101" y="394072"/>
            <a:ext cx="6792273" cy="6049219"/>
          </a:xfrm>
        </p:spPr>
      </p:pic>
    </p:spTree>
    <p:extLst>
      <p:ext uri="{BB962C8B-B14F-4D97-AF65-F5344CB8AC3E}">
        <p14:creationId xmlns:p14="http://schemas.microsoft.com/office/powerpoint/2010/main" val="1869389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0768C-216C-43E0-2C82-1FDC70D20566}"/>
              </a:ext>
            </a:extLst>
          </p:cNvPr>
          <p:cNvPicPr>
            <a:picLocks noGrp="1" noChangeAspect="1"/>
          </p:cNvPicPr>
          <p:nvPr>
            <p:ph idx="1"/>
          </p:nvPr>
        </p:nvPicPr>
        <p:blipFill>
          <a:blip r:embed="rId2"/>
          <a:stretch>
            <a:fillRect/>
          </a:stretch>
        </p:blipFill>
        <p:spPr>
          <a:xfrm>
            <a:off x="2752259" y="394072"/>
            <a:ext cx="6677957" cy="6049219"/>
          </a:xfrm>
        </p:spPr>
      </p:pic>
    </p:spTree>
    <p:extLst>
      <p:ext uri="{BB962C8B-B14F-4D97-AF65-F5344CB8AC3E}">
        <p14:creationId xmlns:p14="http://schemas.microsoft.com/office/powerpoint/2010/main" val="1326555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D33657-7C07-19BE-8B42-370A6F001005}"/>
              </a:ext>
            </a:extLst>
          </p:cNvPr>
          <p:cNvPicPr>
            <a:picLocks noGrp="1" noChangeAspect="1"/>
          </p:cNvPicPr>
          <p:nvPr>
            <p:ph idx="1"/>
          </p:nvPr>
        </p:nvPicPr>
        <p:blipFill>
          <a:blip r:embed="rId2"/>
          <a:stretch>
            <a:fillRect/>
          </a:stretch>
        </p:blipFill>
        <p:spPr>
          <a:xfrm>
            <a:off x="914400" y="197110"/>
            <a:ext cx="10353675" cy="6468543"/>
          </a:xfrm>
        </p:spPr>
      </p:pic>
    </p:spTree>
    <p:extLst>
      <p:ext uri="{BB962C8B-B14F-4D97-AF65-F5344CB8AC3E}">
        <p14:creationId xmlns:p14="http://schemas.microsoft.com/office/powerpoint/2010/main" val="18953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351CAD-20EF-286F-60BB-81DA377D80A0}"/>
              </a:ext>
            </a:extLst>
          </p:cNvPr>
          <p:cNvPicPr>
            <a:picLocks noGrp="1" noChangeAspect="1"/>
          </p:cNvPicPr>
          <p:nvPr>
            <p:ph idx="1"/>
          </p:nvPr>
        </p:nvPicPr>
        <p:blipFill>
          <a:blip r:embed="rId2"/>
          <a:stretch>
            <a:fillRect/>
          </a:stretch>
        </p:blipFill>
        <p:spPr>
          <a:xfrm>
            <a:off x="1845984" y="571101"/>
            <a:ext cx="7754432" cy="5715798"/>
          </a:xfrm>
        </p:spPr>
      </p:pic>
    </p:spTree>
    <p:extLst>
      <p:ext uri="{BB962C8B-B14F-4D97-AF65-F5344CB8AC3E}">
        <p14:creationId xmlns:p14="http://schemas.microsoft.com/office/powerpoint/2010/main" val="3269873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033ACE-B434-647E-CDCE-09AAD0943916}"/>
              </a:ext>
            </a:extLst>
          </p:cNvPr>
          <p:cNvPicPr>
            <a:picLocks noGrp="1" noChangeAspect="1"/>
          </p:cNvPicPr>
          <p:nvPr>
            <p:ph idx="1"/>
          </p:nvPr>
        </p:nvPicPr>
        <p:blipFill>
          <a:blip r:embed="rId2"/>
          <a:stretch>
            <a:fillRect/>
          </a:stretch>
        </p:blipFill>
        <p:spPr>
          <a:xfrm>
            <a:off x="1421674" y="100013"/>
            <a:ext cx="9339126" cy="6645275"/>
          </a:xfrm>
        </p:spPr>
      </p:pic>
    </p:spTree>
    <p:extLst>
      <p:ext uri="{BB962C8B-B14F-4D97-AF65-F5344CB8AC3E}">
        <p14:creationId xmlns:p14="http://schemas.microsoft.com/office/powerpoint/2010/main" val="2541627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F276E5-BE5A-7C96-D132-ED9C9EF16B3A}"/>
              </a:ext>
            </a:extLst>
          </p:cNvPr>
          <p:cNvPicPr>
            <a:picLocks noGrp="1" noChangeAspect="1"/>
          </p:cNvPicPr>
          <p:nvPr>
            <p:ph idx="1"/>
          </p:nvPr>
        </p:nvPicPr>
        <p:blipFill>
          <a:blip r:embed="rId2"/>
          <a:stretch>
            <a:fillRect/>
          </a:stretch>
        </p:blipFill>
        <p:spPr>
          <a:xfrm>
            <a:off x="1748976" y="66675"/>
            <a:ext cx="8684523" cy="6686550"/>
          </a:xfrm>
        </p:spPr>
      </p:pic>
    </p:spTree>
    <p:extLst>
      <p:ext uri="{BB962C8B-B14F-4D97-AF65-F5344CB8AC3E}">
        <p14:creationId xmlns:p14="http://schemas.microsoft.com/office/powerpoint/2010/main" val="13590955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659CC6-6353-03B8-4FB8-3D455D69225C}"/>
              </a:ext>
            </a:extLst>
          </p:cNvPr>
          <p:cNvPicPr>
            <a:picLocks noGrp="1" noChangeAspect="1"/>
          </p:cNvPicPr>
          <p:nvPr>
            <p:ph idx="1"/>
          </p:nvPr>
        </p:nvPicPr>
        <p:blipFill>
          <a:blip r:embed="rId2"/>
          <a:stretch>
            <a:fillRect/>
          </a:stretch>
        </p:blipFill>
        <p:spPr>
          <a:xfrm>
            <a:off x="3394265" y="76200"/>
            <a:ext cx="5393944" cy="6659563"/>
          </a:xfrm>
        </p:spPr>
      </p:pic>
      <p:pic>
        <p:nvPicPr>
          <p:cNvPr id="3" name="Picture 2">
            <a:extLst>
              <a:ext uri="{FF2B5EF4-FFF2-40B4-BE49-F238E27FC236}">
                <a16:creationId xmlns:a16="http://schemas.microsoft.com/office/drawing/2014/main" id="{AAD08B5C-B58D-837B-6348-5CBBFD0FA0CD}"/>
              </a:ext>
            </a:extLst>
          </p:cNvPr>
          <p:cNvPicPr>
            <a:picLocks noChangeAspect="1"/>
          </p:cNvPicPr>
          <p:nvPr/>
        </p:nvPicPr>
        <p:blipFill>
          <a:blip r:embed="rId3"/>
          <a:stretch>
            <a:fillRect/>
          </a:stretch>
        </p:blipFill>
        <p:spPr>
          <a:xfrm>
            <a:off x="3309454" y="0"/>
            <a:ext cx="5573092" cy="6858000"/>
          </a:xfrm>
          <a:prstGeom prst="rect">
            <a:avLst/>
          </a:prstGeom>
        </p:spPr>
      </p:pic>
    </p:spTree>
    <p:extLst>
      <p:ext uri="{BB962C8B-B14F-4D97-AF65-F5344CB8AC3E}">
        <p14:creationId xmlns:p14="http://schemas.microsoft.com/office/powerpoint/2010/main" val="3724788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BB1EA4-4404-D99D-035A-9E8A2B6D9A10}"/>
              </a:ext>
            </a:extLst>
          </p:cNvPr>
          <p:cNvPicPr>
            <a:picLocks noGrp="1" noChangeAspect="1"/>
          </p:cNvPicPr>
          <p:nvPr>
            <p:ph idx="1"/>
          </p:nvPr>
        </p:nvPicPr>
        <p:blipFill>
          <a:blip r:embed="rId2"/>
          <a:stretch>
            <a:fillRect/>
          </a:stretch>
        </p:blipFill>
        <p:spPr>
          <a:xfrm>
            <a:off x="3466694" y="76200"/>
            <a:ext cx="5249086" cy="6694488"/>
          </a:xfrm>
        </p:spPr>
      </p:pic>
      <p:pic>
        <p:nvPicPr>
          <p:cNvPr id="3" name="Picture 2">
            <a:extLst>
              <a:ext uri="{FF2B5EF4-FFF2-40B4-BE49-F238E27FC236}">
                <a16:creationId xmlns:a16="http://schemas.microsoft.com/office/drawing/2014/main" id="{76B1692B-EF12-098C-1CAF-839AC00B02D8}"/>
              </a:ext>
            </a:extLst>
          </p:cNvPr>
          <p:cNvPicPr>
            <a:picLocks noChangeAspect="1"/>
          </p:cNvPicPr>
          <p:nvPr/>
        </p:nvPicPr>
        <p:blipFill>
          <a:blip r:embed="rId3"/>
          <a:stretch>
            <a:fillRect/>
          </a:stretch>
        </p:blipFill>
        <p:spPr>
          <a:xfrm>
            <a:off x="3409561" y="0"/>
            <a:ext cx="5372878" cy="6858000"/>
          </a:xfrm>
          <a:prstGeom prst="rect">
            <a:avLst/>
          </a:prstGeom>
        </p:spPr>
      </p:pic>
    </p:spTree>
    <p:extLst>
      <p:ext uri="{BB962C8B-B14F-4D97-AF65-F5344CB8AC3E}">
        <p14:creationId xmlns:p14="http://schemas.microsoft.com/office/powerpoint/2010/main" val="15062790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55B6F8-BE2A-A736-6337-027C3807AE9E}"/>
              </a:ext>
            </a:extLst>
          </p:cNvPr>
          <p:cNvPicPr>
            <a:picLocks noGrp="1" noChangeAspect="1"/>
          </p:cNvPicPr>
          <p:nvPr>
            <p:ph idx="1"/>
          </p:nvPr>
        </p:nvPicPr>
        <p:blipFill>
          <a:blip r:embed="rId2"/>
          <a:stretch>
            <a:fillRect/>
          </a:stretch>
        </p:blipFill>
        <p:spPr>
          <a:xfrm>
            <a:off x="3497548" y="66675"/>
            <a:ext cx="5187379" cy="6653213"/>
          </a:xfrm>
        </p:spPr>
      </p:pic>
      <p:pic>
        <p:nvPicPr>
          <p:cNvPr id="3" name="Picture 2">
            <a:extLst>
              <a:ext uri="{FF2B5EF4-FFF2-40B4-BE49-F238E27FC236}">
                <a16:creationId xmlns:a16="http://schemas.microsoft.com/office/drawing/2014/main" id="{24BD5168-AB31-EC10-4081-9C491B109429}"/>
              </a:ext>
            </a:extLst>
          </p:cNvPr>
          <p:cNvPicPr>
            <a:picLocks noChangeAspect="1"/>
          </p:cNvPicPr>
          <p:nvPr/>
        </p:nvPicPr>
        <p:blipFill>
          <a:blip r:embed="rId3"/>
          <a:stretch>
            <a:fillRect/>
          </a:stretch>
        </p:blipFill>
        <p:spPr>
          <a:xfrm>
            <a:off x="3342528" y="0"/>
            <a:ext cx="5506943" cy="6858000"/>
          </a:xfrm>
          <a:prstGeom prst="rect">
            <a:avLst/>
          </a:prstGeom>
        </p:spPr>
      </p:pic>
    </p:spTree>
    <p:extLst>
      <p:ext uri="{BB962C8B-B14F-4D97-AF65-F5344CB8AC3E}">
        <p14:creationId xmlns:p14="http://schemas.microsoft.com/office/powerpoint/2010/main" val="3330808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53BE92-D3A2-553A-5FD4-45785EDA124D}"/>
              </a:ext>
            </a:extLst>
          </p:cNvPr>
          <p:cNvPicPr>
            <a:picLocks noGrp="1" noChangeAspect="1"/>
          </p:cNvPicPr>
          <p:nvPr>
            <p:ph idx="1"/>
          </p:nvPr>
        </p:nvPicPr>
        <p:blipFill>
          <a:blip r:embed="rId2"/>
          <a:stretch>
            <a:fillRect/>
          </a:stretch>
        </p:blipFill>
        <p:spPr>
          <a:xfrm>
            <a:off x="3456185" y="142875"/>
            <a:ext cx="5270105" cy="6551613"/>
          </a:xfrm>
        </p:spPr>
      </p:pic>
      <p:pic>
        <p:nvPicPr>
          <p:cNvPr id="3" name="Picture 2">
            <a:extLst>
              <a:ext uri="{FF2B5EF4-FFF2-40B4-BE49-F238E27FC236}">
                <a16:creationId xmlns:a16="http://schemas.microsoft.com/office/drawing/2014/main" id="{2A745B7D-FA77-C265-06FD-243D4C785218}"/>
              </a:ext>
            </a:extLst>
          </p:cNvPr>
          <p:cNvPicPr>
            <a:picLocks noChangeAspect="1"/>
          </p:cNvPicPr>
          <p:nvPr/>
        </p:nvPicPr>
        <p:blipFill>
          <a:blip r:embed="rId3"/>
          <a:stretch>
            <a:fillRect/>
          </a:stretch>
        </p:blipFill>
        <p:spPr>
          <a:xfrm>
            <a:off x="3416849" y="0"/>
            <a:ext cx="5358301" cy="6858000"/>
          </a:xfrm>
          <a:prstGeom prst="rect">
            <a:avLst/>
          </a:prstGeom>
        </p:spPr>
      </p:pic>
    </p:spTree>
    <p:extLst>
      <p:ext uri="{BB962C8B-B14F-4D97-AF65-F5344CB8AC3E}">
        <p14:creationId xmlns:p14="http://schemas.microsoft.com/office/powerpoint/2010/main" val="809008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607FCDB-E342-83BA-BF34-6D27957CFB42}"/>
              </a:ext>
            </a:extLst>
          </p:cNvPr>
          <p:cNvPicPr>
            <a:picLocks noGrp="1" noChangeAspect="1"/>
          </p:cNvPicPr>
          <p:nvPr>
            <p:ph idx="1"/>
          </p:nvPr>
        </p:nvPicPr>
        <p:blipFill>
          <a:blip r:embed="rId2"/>
          <a:stretch>
            <a:fillRect/>
          </a:stretch>
        </p:blipFill>
        <p:spPr>
          <a:xfrm>
            <a:off x="3589296" y="84138"/>
            <a:ext cx="5003883" cy="6694487"/>
          </a:xfrm>
        </p:spPr>
      </p:pic>
      <p:pic>
        <p:nvPicPr>
          <p:cNvPr id="3" name="Picture 2">
            <a:extLst>
              <a:ext uri="{FF2B5EF4-FFF2-40B4-BE49-F238E27FC236}">
                <a16:creationId xmlns:a16="http://schemas.microsoft.com/office/drawing/2014/main" id="{3D62D6DA-3E78-3051-CC00-A834D51C6F1B}"/>
              </a:ext>
            </a:extLst>
          </p:cNvPr>
          <p:cNvPicPr>
            <a:picLocks noChangeAspect="1"/>
          </p:cNvPicPr>
          <p:nvPr/>
        </p:nvPicPr>
        <p:blipFill>
          <a:blip r:embed="rId3"/>
          <a:stretch>
            <a:fillRect/>
          </a:stretch>
        </p:blipFill>
        <p:spPr>
          <a:xfrm>
            <a:off x="3524250" y="0"/>
            <a:ext cx="5143499" cy="6858000"/>
          </a:xfrm>
          <a:prstGeom prst="rect">
            <a:avLst/>
          </a:prstGeom>
        </p:spPr>
      </p:pic>
    </p:spTree>
    <p:extLst>
      <p:ext uri="{BB962C8B-B14F-4D97-AF65-F5344CB8AC3E}">
        <p14:creationId xmlns:p14="http://schemas.microsoft.com/office/powerpoint/2010/main" val="2662191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B25038-AD69-48F4-1A66-9323B1F48258}"/>
              </a:ext>
            </a:extLst>
          </p:cNvPr>
          <p:cNvPicPr>
            <a:picLocks noGrp="1" noChangeAspect="1"/>
          </p:cNvPicPr>
          <p:nvPr>
            <p:ph idx="1"/>
          </p:nvPr>
        </p:nvPicPr>
        <p:blipFill>
          <a:blip r:embed="rId2"/>
          <a:stretch>
            <a:fillRect/>
          </a:stretch>
        </p:blipFill>
        <p:spPr>
          <a:xfrm>
            <a:off x="3522926" y="84138"/>
            <a:ext cx="5136622" cy="6710362"/>
          </a:xfrm>
        </p:spPr>
      </p:pic>
      <p:pic>
        <p:nvPicPr>
          <p:cNvPr id="3" name="Picture 2">
            <a:extLst>
              <a:ext uri="{FF2B5EF4-FFF2-40B4-BE49-F238E27FC236}">
                <a16:creationId xmlns:a16="http://schemas.microsoft.com/office/drawing/2014/main" id="{A45ACAA8-3DE6-DFF1-6E1C-DEC6E5A1C52D}"/>
              </a:ext>
            </a:extLst>
          </p:cNvPr>
          <p:cNvPicPr>
            <a:picLocks noChangeAspect="1"/>
          </p:cNvPicPr>
          <p:nvPr/>
        </p:nvPicPr>
        <p:blipFill>
          <a:blip r:embed="rId3"/>
          <a:stretch>
            <a:fillRect/>
          </a:stretch>
        </p:blipFill>
        <p:spPr>
          <a:xfrm>
            <a:off x="3462071" y="0"/>
            <a:ext cx="5267858" cy="6858000"/>
          </a:xfrm>
          <a:prstGeom prst="rect">
            <a:avLst/>
          </a:prstGeom>
        </p:spPr>
      </p:pic>
    </p:spTree>
    <p:extLst>
      <p:ext uri="{BB962C8B-B14F-4D97-AF65-F5344CB8AC3E}">
        <p14:creationId xmlns:p14="http://schemas.microsoft.com/office/powerpoint/2010/main" val="1769161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C44386-540A-468F-8776-3AD315F7121E}"/>
              </a:ext>
            </a:extLst>
          </p:cNvPr>
          <p:cNvPicPr>
            <a:picLocks noGrp="1" noChangeAspect="1"/>
          </p:cNvPicPr>
          <p:nvPr>
            <p:ph idx="1"/>
          </p:nvPr>
        </p:nvPicPr>
        <p:blipFill>
          <a:blip r:embed="rId2"/>
          <a:stretch>
            <a:fillRect/>
          </a:stretch>
        </p:blipFill>
        <p:spPr>
          <a:xfrm>
            <a:off x="3080682" y="58738"/>
            <a:ext cx="6021111" cy="6702425"/>
          </a:xfrm>
        </p:spPr>
      </p:pic>
      <p:pic>
        <p:nvPicPr>
          <p:cNvPr id="3" name="Picture 2">
            <a:extLst>
              <a:ext uri="{FF2B5EF4-FFF2-40B4-BE49-F238E27FC236}">
                <a16:creationId xmlns:a16="http://schemas.microsoft.com/office/drawing/2014/main" id="{81F59624-417B-DEA6-DDEE-B5611199F621}"/>
              </a:ext>
            </a:extLst>
          </p:cNvPr>
          <p:cNvPicPr>
            <a:picLocks noChangeAspect="1"/>
          </p:cNvPicPr>
          <p:nvPr/>
        </p:nvPicPr>
        <p:blipFill>
          <a:blip r:embed="rId3"/>
          <a:stretch>
            <a:fillRect/>
          </a:stretch>
        </p:blipFill>
        <p:spPr>
          <a:xfrm>
            <a:off x="3022471" y="0"/>
            <a:ext cx="6147057" cy="6858000"/>
          </a:xfrm>
          <a:prstGeom prst="rect">
            <a:avLst/>
          </a:prstGeom>
        </p:spPr>
      </p:pic>
    </p:spTree>
    <p:extLst>
      <p:ext uri="{BB962C8B-B14F-4D97-AF65-F5344CB8AC3E}">
        <p14:creationId xmlns:p14="http://schemas.microsoft.com/office/powerpoint/2010/main" val="1668815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8143C5-075C-C9F6-D2A7-983DFCF70045}"/>
              </a:ext>
            </a:extLst>
          </p:cNvPr>
          <p:cNvPicPr>
            <a:picLocks noGrp="1" noChangeAspect="1"/>
          </p:cNvPicPr>
          <p:nvPr>
            <p:ph idx="1"/>
          </p:nvPr>
        </p:nvPicPr>
        <p:blipFill>
          <a:blip r:embed="rId2"/>
          <a:stretch>
            <a:fillRect/>
          </a:stretch>
        </p:blipFill>
        <p:spPr>
          <a:xfrm>
            <a:off x="3313476" y="84138"/>
            <a:ext cx="5555522" cy="6694487"/>
          </a:xfrm>
        </p:spPr>
      </p:pic>
      <p:pic>
        <p:nvPicPr>
          <p:cNvPr id="3" name="Picture 2">
            <a:extLst>
              <a:ext uri="{FF2B5EF4-FFF2-40B4-BE49-F238E27FC236}">
                <a16:creationId xmlns:a16="http://schemas.microsoft.com/office/drawing/2014/main" id="{EFCACB9A-BDBF-0CCE-0901-7070B5C42CA9}"/>
              </a:ext>
            </a:extLst>
          </p:cNvPr>
          <p:cNvPicPr>
            <a:picLocks noChangeAspect="1"/>
          </p:cNvPicPr>
          <p:nvPr/>
        </p:nvPicPr>
        <p:blipFill>
          <a:blip r:embed="rId3"/>
          <a:stretch>
            <a:fillRect/>
          </a:stretch>
        </p:blipFill>
        <p:spPr>
          <a:xfrm>
            <a:off x="3252439" y="0"/>
            <a:ext cx="5687122" cy="6858000"/>
          </a:xfrm>
          <a:prstGeom prst="rect">
            <a:avLst/>
          </a:prstGeom>
        </p:spPr>
      </p:pic>
    </p:spTree>
    <p:extLst>
      <p:ext uri="{BB962C8B-B14F-4D97-AF65-F5344CB8AC3E}">
        <p14:creationId xmlns:p14="http://schemas.microsoft.com/office/powerpoint/2010/main" val="7940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43767B-5594-4D9B-9E37-D221F16BD2D7}"/>
              </a:ext>
            </a:extLst>
          </p:cNvPr>
          <p:cNvPicPr>
            <a:picLocks noGrp="1" noChangeAspect="1"/>
          </p:cNvPicPr>
          <p:nvPr>
            <p:ph idx="1"/>
          </p:nvPr>
        </p:nvPicPr>
        <p:blipFill>
          <a:blip r:embed="rId2"/>
          <a:stretch>
            <a:fillRect/>
          </a:stretch>
        </p:blipFill>
        <p:spPr>
          <a:xfrm>
            <a:off x="2748373" y="0"/>
            <a:ext cx="6685729" cy="6858000"/>
          </a:xfrm>
        </p:spPr>
      </p:pic>
    </p:spTree>
    <p:extLst>
      <p:ext uri="{BB962C8B-B14F-4D97-AF65-F5344CB8AC3E}">
        <p14:creationId xmlns:p14="http://schemas.microsoft.com/office/powerpoint/2010/main" val="722729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1C8011-6E6C-A14F-3382-131C41F48623}"/>
              </a:ext>
            </a:extLst>
          </p:cNvPr>
          <p:cNvSpPr>
            <a:spLocks noGrp="1"/>
          </p:cNvSpPr>
          <p:nvPr>
            <p:ph idx="1"/>
          </p:nvPr>
        </p:nvSpPr>
        <p:spPr>
          <a:xfrm>
            <a:off x="684212" y="685800"/>
            <a:ext cx="8534400" cy="4599264"/>
          </a:xfrm>
        </p:spPr>
        <p:txBody>
          <a:bodyPr>
            <a:noAutofit/>
          </a:bodyPr>
          <a:lstStyle/>
          <a:p>
            <a:pPr marL="0" indent="0" algn="ctr">
              <a:buNone/>
            </a:pPr>
            <a:r>
              <a:rPr lang="en-US" sz="6000">
                <a:solidFill>
                  <a:schemeClr val="bg1"/>
                </a:solidFill>
                <a:latin typeface="Cambria" panose="02040503050406030204" pitchFamily="18" charset="0"/>
                <a:ea typeface="Cambria" panose="02040503050406030204" pitchFamily="18" charset="0"/>
              </a:rPr>
              <a:t>In 2018, </a:t>
            </a:r>
            <a:r>
              <a:rPr lang="en-US" sz="6000" dirty="0">
                <a:solidFill>
                  <a:schemeClr val="bg1"/>
                </a:solidFill>
                <a:latin typeface="Cambria" panose="02040503050406030204" pitchFamily="18" charset="0"/>
                <a:ea typeface="Cambria" panose="02040503050406030204" pitchFamily="18" charset="0"/>
              </a:rPr>
              <a:t>CIS went to </a:t>
            </a:r>
            <a:r>
              <a:rPr lang="en-US" sz="6000">
                <a:solidFill>
                  <a:schemeClr val="bg1"/>
                </a:solidFill>
                <a:latin typeface="Cambria" panose="02040503050406030204" pitchFamily="18" charset="0"/>
                <a:ea typeface="Cambria" panose="02040503050406030204" pitchFamily="18" charset="0"/>
              </a:rPr>
              <a:t>ONLINE Registration, </a:t>
            </a:r>
            <a:r>
              <a:rPr lang="en-US" sz="6000" dirty="0">
                <a:solidFill>
                  <a:schemeClr val="bg1"/>
                </a:solidFill>
                <a:latin typeface="Cambria" panose="02040503050406030204" pitchFamily="18" charset="0"/>
                <a:ea typeface="Cambria" panose="02040503050406030204" pitchFamily="18" charset="0"/>
              </a:rPr>
              <a:t>Agreement to Terms and Conditions for Partnership </a:t>
            </a:r>
          </a:p>
        </p:txBody>
      </p:sp>
    </p:spTree>
    <p:extLst>
      <p:ext uri="{BB962C8B-B14F-4D97-AF65-F5344CB8AC3E}">
        <p14:creationId xmlns:p14="http://schemas.microsoft.com/office/powerpoint/2010/main" val="1019863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29A2ED-D6FA-6222-D5A4-E732FEB748E9}"/>
              </a:ext>
            </a:extLst>
          </p:cNvPr>
          <p:cNvPicPr>
            <a:picLocks noGrp="1" noChangeAspect="1"/>
          </p:cNvPicPr>
          <p:nvPr>
            <p:ph idx="1"/>
          </p:nvPr>
        </p:nvPicPr>
        <p:blipFill>
          <a:blip r:embed="rId2"/>
          <a:stretch>
            <a:fillRect/>
          </a:stretch>
        </p:blipFill>
        <p:spPr>
          <a:xfrm>
            <a:off x="1782303" y="0"/>
            <a:ext cx="6338219" cy="6858000"/>
          </a:xfrm>
        </p:spPr>
      </p:pic>
    </p:spTree>
    <p:extLst>
      <p:ext uri="{BB962C8B-B14F-4D97-AF65-F5344CB8AC3E}">
        <p14:creationId xmlns:p14="http://schemas.microsoft.com/office/powerpoint/2010/main" val="3969963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EFE56-B21C-3E74-7F92-724C75404AB8}"/>
              </a:ext>
            </a:extLst>
          </p:cNvPr>
          <p:cNvSpPr>
            <a:spLocks noGrp="1"/>
          </p:cNvSpPr>
          <p:nvPr>
            <p:ph idx="1"/>
          </p:nvPr>
        </p:nvSpPr>
        <p:spPr>
          <a:xfrm>
            <a:off x="913795" y="662730"/>
            <a:ext cx="10353762" cy="5128470"/>
          </a:xfrm>
        </p:spPr>
        <p:txBody>
          <a:bodyPr>
            <a:normAutofit/>
          </a:bodyPr>
          <a:lstStyle/>
          <a:p>
            <a:pPr marL="36900" indent="0" algn="ctr">
              <a:buNone/>
            </a:pPr>
            <a:r>
              <a:rPr lang="en-US" sz="8000" dirty="0">
                <a:solidFill>
                  <a:schemeClr val="bg1"/>
                </a:solidFill>
                <a:latin typeface="Book Antiqua" panose="02040602050305030304" pitchFamily="18" charset="0"/>
              </a:rPr>
              <a:t>FOIA CISA</a:t>
            </a:r>
          </a:p>
          <a:p>
            <a:pPr marL="36900" indent="0" algn="ctr">
              <a:buNone/>
            </a:pPr>
            <a:r>
              <a:rPr lang="en-US" sz="7200" dirty="0">
                <a:solidFill>
                  <a:schemeClr val="bg1"/>
                </a:solidFill>
                <a:latin typeface="Book Antiqua" panose="02040602050305030304" pitchFamily="18" charset="0"/>
              </a:rPr>
              <a:t>Email Communications regarding elections </a:t>
            </a:r>
          </a:p>
        </p:txBody>
      </p:sp>
    </p:spTree>
    <p:extLst>
      <p:ext uri="{BB962C8B-B14F-4D97-AF65-F5344CB8AC3E}">
        <p14:creationId xmlns:p14="http://schemas.microsoft.com/office/powerpoint/2010/main" val="653790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23EC71-E374-2001-9556-C99FAA507525}"/>
              </a:ext>
            </a:extLst>
          </p:cNvPr>
          <p:cNvPicPr>
            <a:picLocks noGrp="1" noChangeAspect="1"/>
          </p:cNvPicPr>
          <p:nvPr>
            <p:ph idx="1"/>
          </p:nvPr>
        </p:nvPicPr>
        <p:blipFill>
          <a:blip r:embed="rId2"/>
          <a:stretch>
            <a:fillRect/>
          </a:stretch>
        </p:blipFill>
        <p:spPr>
          <a:xfrm>
            <a:off x="2082250" y="0"/>
            <a:ext cx="5738326" cy="6858000"/>
          </a:xfrm>
        </p:spPr>
      </p:pic>
    </p:spTree>
    <p:extLst>
      <p:ext uri="{BB962C8B-B14F-4D97-AF65-F5344CB8AC3E}">
        <p14:creationId xmlns:p14="http://schemas.microsoft.com/office/powerpoint/2010/main" val="41716579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460776-7E72-26E3-03DD-C4B67C08AE21}"/>
              </a:ext>
            </a:extLst>
          </p:cNvPr>
          <p:cNvPicPr>
            <a:picLocks noGrp="1" noChangeAspect="1"/>
          </p:cNvPicPr>
          <p:nvPr>
            <p:ph idx="1"/>
          </p:nvPr>
        </p:nvPicPr>
        <p:blipFill>
          <a:blip r:embed="rId2"/>
          <a:stretch>
            <a:fillRect/>
          </a:stretch>
        </p:blipFill>
        <p:spPr>
          <a:xfrm>
            <a:off x="2197708" y="0"/>
            <a:ext cx="5507409" cy="6858000"/>
          </a:xfrm>
        </p:spPr>
      </p:pic>
    </p:spTree>
    <p:extLst>
      <p:ext uri="{BB962C8B-B14F-4D97-AF65-F5344CB8AC3E}">
        <p14:creationId xmlns:p14="http://schemas.microsoft.com/office/powerpoint/2010/main" val="929911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C3ECC11-9976-CBCB-12F1-23C93BBF9430}"/>
              </a:ext>
            </a:extLst>
          </p:cNvPr>
          <p:cNvPicPr>
            <a:picLocks noGrp="1" noChangeAspect="1"/>
          </p:cNvPicPr>
          <p:nvPr>
            <p:ph idx="1"/>
          </p:nvPr>
        </p:nvPicPr>
        <p:blipFill>
          <a:blip r:embed="rId2"/>
          <a:stretch>
            <a:fillRect/>
          </a:stretch>
        </p:blipFill>
        <p:spPr>
          <a:xfrm>
            <a:off x="2211192" y="0"/>
            <a:ext cx="5480442" cy="6858000"/>
          </a:xfrm>
        </p:spPr>
      </p:pic>
    </p:spTree>
    <p:extLst>
      <p:ext uri="{BB962C8B-B14F-4D97-AF65-F5344CB8AC3E}">
        <p14:creationId xmlns:p14="http://schemas.microsoft.com/office/powerpoint/2010/main" val="3899694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5D51A1-4823-7386-8741-AF4E45D5D27D}"/>
              </a:ext>
            </a:extLst>
          </p:cNvPr>
          <p:cNvPicPr>
            <a:picLocks noGrp="1" noChangeAspect="1"/>
          </p:cNvPicPr>
          <p:nvPr>
            <p:ph idx="1"/>
          </p:nvPr>
        </p:nvPicPr>
        <p:blipFill>
          <a:blip r:embed="rId2"/>
          <a:stretch>
            <a:fillRect/>
          </a:stretch>
        </p:blipFill>
        <p:spPr>
          <a:xfrm>
            <a:off x="2193957" y="0"/>
            <a:ext cx="5514912" cy="6858000"/>
          </a:xfrm>
        </p:spPr>
      </p:pic>
    </p:spTree>
    <p:extLst>
      <p:ext uri="{BB962C8B-B14F-4D97-AF65-F5344CB8AC3E}">
        <p14:creationId xmlns:p14="http://schemas.microsoft.com/office/powerpoint/2010/main" val="1578265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91F21A-283B-8AC9-59C9-ABF6BCB578D9}"/>
              </a:ext>
            </a:extLst>
          </p:cNvPr>
          <p:cNvPicPr>
            <a:picLocks noGrp="1" noChangeAspect="1"/>
          </p:cNvPicPr>
          <p:nvPr>
            <p:ph idx="1"/>
          </p:nvPr>
        </p:nvPicPr>
        <p:blipFill>
          <a:blip r:embed="rId2"/>
          <a:stretch>
            <a:fillRect/>
          </a:stretch>
        </p:blipFill>
        <p:spPr>
          <a:xfrm>
            <a:off x="3122909" y="0"/>
            <a:ext cx="5936656" cy="6858000"/>
          </a:xfrm>
        </p:spPr>
      </p:pic>
    </p:spTree>
    <p:extLst>
      <p:ext uri="{BB962C8B-B14F-4D97-AF65-F5344CB8AC3E}">
        <p14:creationId xmlns:p14="http://schemas.microsoft.com/office/powerpoint/2010/main" val="627696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5D943-5D1F-64B5-04C9-B36ADFFB75D6}"/>
              </a:ext>
            </a:extLst>
          </p:cNvPr>
          <p:cNvSpPr>
            <a:spLocks noGrp="1"/>
          </p:cNvSpPr>
          <p:nvPr>
            <p:ph idx="1"/>
          </p:nvPr>
        </p:nvSpPr>
        <p:spPr>
          <a:xfrm>
            <a:off x="684212" y="0"/>
            <a:ext cx="8534400" cy="6858000"/>
          </a:xfrm>
        </p:spPr>
        <p:txBody>
          <a:bodyPr>
            <a:normAutofit lnSpcReduction="10000"/>
          </a:bodyPr>
          <a:lstStyle/>
          <a:p>
            <a:pPr algn="l"/>
            <a:r>
              <a:rPr lang="en-US" sz="2400" b="1" i="0" dirty="0">
                <a:solidFill>
                  <a:schemeClr val="bg1"/>
                </a:solidFill>
                <a:effectLst/>
                <a:latin typeface="Century" panose="02040604050505020304" pitchFamily="18" charset="0"/>
              </a:rPr>
              <a:t>According to Local News</a:t>
            </a:r>
            <a:r>
              <a:rPr lang="en-US" sz="2400" b="0" i="0" dirty="0">
                <a:solidFill>
                  <a:schemeClr val="bg1"/>
                </a:solidFill>
                <a:effectLst/>
                <a:latin typeface="Century" panose="02040604050505020304" pitchFamily="18" charset="0"/>
              </a:rPr>
              <a:t>:</a:t>
            </a:r>
            <a:r>
              <a:rPr lang="en-US" sz="2400" b="1" i="0" dirty="0">
                <a:solidFill>
                  <a:schemeClr val="bg1"/>
                </a:solidFill>
                <a:effectLst/>
                <a:latin typeface="Century" panose="02040604050505020304" pitchFamily="18" charset="0"/>
              </a:rPr>
              <a:t> WLTX </a:t>
            </a:r>
            <a:r>
              <a:rPr lang="en-US" sz="2400" b="0" i="0" dirty="0">
                <a:solidFill>
                  <a:schemeClr val="bg1"/>
                </a:solidFill>
                <a:effectLst/>
                <a:latin typeface="Century" panose="02040604050505020304" pitchFamily="18" charset="0"/>
              </a:rPr>
              <a:t>Published:</a:t>
            </a:r>
            <a:r>
              <a:rPr lang="en-US" sz="2400" b="1" i="0" dirty="0">
                <a:solidFill>
                  <a:schemeClr val="bg1"/>
                </a:solidFill>
                <a:effectLst/>
                <a:latin typeface="Century" panose="02040604050505020304" pitchFamily="18" charset="0"/>
              </a:rPr>
              <a:t> 9:57 AM EDT May 13, 2021,Executive Director of SC Election Commission resigns</a:t>
            </a:r>
          </a:p>
          <a:p>
            <a:pPr marL="0" indent="0" algn="l">
              <a:buNone/>
            </a:pPr>
            <a:endParaRPr lang="en-US" sz="2400" b="0" i="0" dirty="0">
              <a:solidFill>
                <a:schemeClr val="bg1"/>
              </a:solidFill>
              <a:effectLst/>
              <a:latin typeface="Century" panose="02040604050505020304" pitchFamily="18" charset="0"/>
            </a:endParaRPr>
          </a:p>
          <a:p>
            <a:pPr algn="l"/>
            <a:r>
              <a:rPr lang="en-US" sz="2400" b="0" i="0" dirty="0">
                <a:solidFill>
                  <a:schemeClr val="bg1"/>
                </a:solidFill>
                <a:effectLst/>
                <a:latin typeface="Century" panose="02040604050505020304" pitchFamily="18" charset="0"/>
              </a:rPr>
              <a:t>COLUMBIA, S.C. — In a letter to the Chairman of the </a:t>
            </a:r>
            <a:r>
              <a:rPr lang="en-US" sz="2400" b="0" i="0" u="none" strike="noStrike" dirty="0">
                <a:solidFill>
                  <a:schemeClr val="bg1"/>
                </a:solidFill>
                <a:effectLst/>
                <a:latin typeface="Century" panose="02040604050505020304" pitchFamily="18" charset="0"/>
                <a:hlinkClick r:id="rId2">
                  <a:extLst>
                    <a:ext uri="{A12FA001-AC4F-418D-AE19-62706E023703}">
                      <ahyp:hlinkClr xmlns:ahyp="http://schemas.microsoft.com/office/drawing/2018/hyperlinkcolor" val="tx"/>
                    </a:ext>
                  </a:extLst>
                </a:hlinkClick>
              </a:rPr>
              <a:t>South Carolina Election Commission</a:t>
            </a:r>
            <a:r>
              <a:rPr lang="en-US" sz="2400" b="0" i="0" dirty="0">
                <a:solidFill>
                  <a:schemeClr val="bg1"/>
                </a:solidFill>
                <a:effectLst/>
                <a:latin typeface="Century" panose="02040604050505020304" pitchFamily="18" charset="0"/>
              </a:rPr>
              <a:t> (SCEC), Marci Andino, Executive Director of the Commission, submitted her resignation to be effective at the end of 2021.</a:t>
            </a:r>
          </a:p>
          <a:p>
            <a:pPr algn="l"/>
            <a:r>
              <a:rPr lang="en-US" sz="2400" b="0" i="0" dirty="0">
                <a:solidFill>
                  <a:schemeClr val="bg1"/>
                </a:solidFill>
                <a:effectLst/>
                <a:latin typeface="Century" panose="02040604050505020304" pitchFamily="18" charset="0"/>
              </a:rPr>
              <a:t>Andino has been the director of the agency overseeing voter registration and elections in the state for the past 18 years, as it's fourth director.</a:t>
            </a:r>
          </a:p>
          <a:p>
            <a:pPr algn="l"/>
            <a:r>
              <a:rPr lang="en-US" sz="2400" b="0" i="0" dirty="0">
                <a:solidFill>
                  <a:schemeClr val="bg1"/>
                </a:solidFill>
                <a:effectLst/>
                <a:latin typeface="Century" panose="02040604050505020304" pitchFamily="18" charset="0"/>
              </a:rPr>
              <a:t>In her years at SCEC, she oversaw a new statewide voter registration system, implementation of state laws -- including Photo ID laws -- and established a "fair and transparent" filing system when legislation changed in 2013. </a:t>
            </a:r>
          </a:p>
          <a:p>
            <a:endParaRPr lang="en-US" dirty="0"/>
          </a:p>
        </p:txBody>
      </p:sp>
    </p:spTree>
    <p:extLst>
      <p:ext uri="{BB962C8B-B14F-4D97-AF65-F5344CB8AC3E}">
        <p14:creationId xmlns:p14="http://schemas.microsoft.com/office/powerpoint/2010/main" val="33773896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FFD91-99B0-EB0C-3986-AEF82AA6ADB5}"/>
              </a:ext>
            </a:extLst>
          </p:cNvPr>
          <p:cNvSpPr>
            <a:spLocks noGrp="1"/>
          </p:cNvSpPr>
          <p:nvPr>
            <p:ph idx="1"/>
          </p:nvPr>
        </p:nvSpPr>
        <p:spPr>
          <a:xfrm>
            <a:off x="684212" y="0"/>
            <a:ext cx="8534400" cy="6858000"/>
          </a:xfrm>
        </p:spPr>
        <p:txBody>
          <a:bodyPr>
            <a:normAutofit/>
          </a:bodyPr>
          <a:lstStyle/>
          <a:p>
            <a:r>
              <a:rPr lang="en-US" sz="2400" b="0" i="0" dirty="0">
                <a:solidFill>
                  <a:schemeClr val="bg1"/>
                </a:solidFill>
                <a:effectLst/>
                <a:latin typeface="Century" panose="02040604050505020304" pitchFamily="18" charset="0"/>
              </a:rPr>
              <a:t>Andino writes that the long term goal set by the first executive director was to implement a uniform statewide voting system. </a:t>
            </a:r>
            <a:r>
              <a:rPr lang="en-US" sz="2400" b="0" i="0" u="sng" dirty="0">
                <a:solidFill>
                  <a:schemeClr val="bg1"/>
                </a:solidFill>
                <a:effectLst/>
                <a:latin typeface="Century" panose="02040604050505020304" pitchFamily="18" charset="0"/>
              </a:rPr>
              <a:t>In 2019, she oversaw a second statewide voting system that enhanced security at the polls and added paper records of every vote cast.</a:t>
            </a:r>
          </a:p>
          <a:p>
            <a:pPr algn="l"/>
            <a:r>
              <a:rPr lang="en-US" sz="2400" b="0" i="0" dirty="0">
                <a:solidFill>
                  <a:schemeClr val="bg1"/>
                </a:solidFill>
                <a:effectLst/>
                <a:latin typeface="Century" panose="02040604050505020304" pitchFamily="18" charset="0"/>
              </a:rPr>
              <a:t>In her last two years as director, she saw a pandemic affect thousands as they went to the polls. "The results were extraordinary. </a:t>
            </a:r>
            <a:r>
              <a:rPr lang="en-US" sz="2400" b="0" i="0" u="sng" dirty="0">
                <a:solidFill>
                  <a:schemeClr val="bg1"/>
                </a:solidFill>
                <a:effectLst/>
                <a:latin typeface="Century" panose="02040604050505020304" pitchFamily="18" charset="0"/>
              </a:rPr>
              <a:t>Record numbers voted, polling places were safe, wait times were low, results were reported on time, and very few election protests were filed," she wrote. </a:t>
            </a:r>
          </a:p>
          <a:p>
            <a:pPr algn="l"/>
            <a:r>
              <a:rPr lang="en-US" sz="2400" b="0" i="0" u="sng" dirty="0">
                <a:solidFill>
                  <a:schemeClr val="bg1"/>
                </a:solidFill>
                <a:effectLst/>
                <a:latin typeface="Century" panose="02040604050505020304" pitchFamily="18" charset="0"/>
              </a:rPr>
              <a:t>Due to the pandemic, Andino pushed the SC Legislature to allow all voters to vote absentee, apply for absentee ballots online and allow absentee ballots to be returned via drop box. She also asked lawmakers to allow election officials more time to count the returned absentee votes</a:t>
            </a:r>
            <a:r>
              <a:rPr lang="en-US" sz="2400" b="0" i="0" dirty="0">
                <a:solidFill>
                  <a:schemeClr val="bg1"/>
                </a:solidFill>
                <a:effectLst/>
                <a:latin typeface="Century" panose="02040604050505020304" pitchFamily="18" charset="0"/>
              </a:rPr>
              <a:t>.</a:t>
            </a:r>
          </a:p>
          <a:p>
            <a:pPr marL="0" indent="0">
              <a:buNone/>
            </a:pPr>
            <a:endParaRPr lang="en-US" dirty="0"/>
          </a:p>
        </p:txBody>
      </p:sp>
    </p:spTree>
    <p:extLst>
      <p:ext uri="{BB962C8B-B14F-4D97-AF65-F5344CB8AC3E}">
        <p14:creationId xmlns:p14="http://schemas.microsoft.com/office/powerpoint/2010/main" val="355103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526DB9-41C7-86D0-F4EE-3EC7E5431117}"/>
              </a:ext>
            </a:extLst>
          </p:cNvPr>
          <p:cNvPicPr>
            <a:picLocks noGrp="1" noChangeAspect="1"/>
          </p:cNvPicPr>
          <p:nvPr>
            <p:ph idx="1"/>
          </p:nvPr>
        </p:nvPicPr>
        <p:blipFill>
          <a:blip r:embed="rId2"/>
          <a:stretch>
            <a:fillRect/>
          </a:stretch>
        </p:blipFill>
        <p:spPr>
          <a:xfrm>
            <a:off x="3517489" y="0"/>
            <a:ext cx="5147496" cy="6858000"/>
          </a:xfrm>
        </p:spPr>
      </p:pic>
    </p:spTree>
    <p:extLst>
      <p:ext uri="{BB962C8B-B14F-4D97-AF65-F5344CB8AC3E}">
        <p14:creationId xmlns:p14="http://schemas.microsoft.com/office/powerpoint/2010/main" val="40257049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C8A61-6B94-C71D-3B44-5B942490B3BC}"/>
              </a:ext>
            </a:extLst>
          </p:cNvPr>
          <p:cNvSpPr>
            <a:spLocks noGrp="1"/>
          </p:cNvSpPr>
          <p:nvPr>
            <p:ph idx="1"/>
          </p:nvPr>
        </p:nvSpPr>
        <p:spPr>
          <a:xfrm>
            <a:off x="684212" y="0"/>
            <a:ext cx="8534400" cy="6858000"/>
          </a:xfrm>
        </p:spPr>
        <p:txBody>
          <a:bodyPr>
            <a:normAutofit/>
          </a:bodyPr>
          <a:lstStyle/>
          <a:p>
            <a:r>
              <a:rPr lang="en-US" sz="4400" dirty="0">
                <a:solidFill>
                  <a:schemeClr val="tx1"/>
                </a:solidFill>
                <a:latin typeface="Century" panose="02040604050505020304" pitchFamily="18" charset="0"/>
              </a:rPr>
              <a:t>Marci Andino Resigned at the end of 2021</a:t>
            </a:r>
          </a:p>
          <a:p>
            <a:r>
              <a:rPr lang="en-US" sz="4400" dirty="0">
                <a:solidFill>
                  <a:schemeClr val="tx1"/>
                </a:solidFill>
                <a:latin typeface="Century" panose="02040604050505020304" pitchFamily="18" charset="0"/>
              </a:rPr>
              <a:t>She was given a </a:t>
            </a:r>
            <a:r>
              <a:rPr lang="en-US" sz="4400" u="sng" dirty="0">
                <a:solidFill>
                  <a:schemeClr val="tx1"/>
                </a:solidFill>
                <a:latin typeface="Century" panose="02040604050505020304" pitchFamily="18" charset="0"/>
              </a:rPr>
              <a:t>PROMOTION</a:t>
            </a:r>
            <a:r>
              <a:rPr lang="en-US" sz="4400" dirty="0">
                <a:solidFill>
                  <a:schemeClr val="tx1"/>
                </a:solidFill>
                <a:latin typeface="Century" panose="02040604050505020304" pitchFamily="18" charset="0"/>
              </a:rPr>
              <a:t> as </a:t>
            </a:r>
            <a:r>
              <a:rPr lang="en-US" sz="4400" u="sng" dirty="0">
                <a:solidFill>
                  <a:schemeClr val="tx1"/>
                </a:solidFill>
                <a:latin typeface="Century" panose="02040604050505020304" pitchFamily="18" charset="0"/>
              </a:rPr>
              <a:t>Senior Director </a:t>
            </a:r>
            <a:r>
              <a:rPr lang="en-US" sz="4400" dirty="0">
                <a:solidFill>
                  <a:schemeClr val="tx1"/>
                </a:solidFill>
                <a:latin typeface="Century" panose="02040604050505020304" pitchFamily="18" charset="0"/>
              </a:rPr>
              <a:t>of </a:t>
            </a:r>
            <a:r>
              <a:rPr lang="en-US" sz="4400" u="sng" dirty="0">
                <a:solidFill>
                  <a:schemeClr val="tx1"/>
                </a:solidFill>
                <a:latin typeface="Century" panose="02040604050505020304" pitchFamily="18" charset="0"/>
              </a:rPr>
              <a:t>EI-ISAC that is funded by the Department of Homeland Security.</a:t>
            </a:r>
            <a:endParaRPr lang="en-US" sz="4400" dirty="0">
              <a:solidFill>
                <a:schemeClr val="tx1"/>
              </a:solidFill>
              <a:latin typeface="Century" panose="02040604050505020304" pitchFamily="18" charset="0"/>
            </a:endParaRPr>
          </a:p>
        </p:txBody>
      </p:sp>
    </p:spTree>
    <p:extLst>
      <p:ext uri="{BB962C8B-B14F-4D97-AF65-F5344CB8AC3E}">
        <p14:creationId xmlns:p14="http://schemas.microsoft.com/office/powerpoint/2010/main" val="14727653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D1DD41-6757-6276-80F7-B77D41C69229}"/>
              </a:ext>
            </a:extLst>
          </p:cNvPr>
          <p:cNvPicPr>
            <a:picLocks noGrp="1" noChangeAspect="1"/>
          </p:cNvPicPr>
          <p:nvPr>
            <p:ph idx="1"/>
          </p:nvPr>
        </p:nvPicPr>
        <p:blipFill>
          <a:blip r:embed="rId2"/>
          <a:stretch>
            <a:fillRect/>
          </a:stretch>
        </p:blipFill>
        <p:spPr>
          <a:xfrm>
            <a:off x="1076289" y="109538"/>
            <a:ext cx="10029897" cy="6442075"/>
          </a:xfrm>
        </p:spPr>
      </p:pic>
    </p:spTree>
    <p:extLst>
      <p:ext uri="{BB962C8B-B14F-4D97-AF65-F5344CB8AC3E}">
        <p14:creationId xmlns:p14="http://schemas.microsoft.com/office/powerpoint/2010/main" val="3423767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BC517D-DB24-28A6-F7EE-5987B93B5EC4}"/>
              </a:ext>
            </a:extLst>
          </p:cNvPr>
          <p:cNvPicPr>
            <a:picLocks noGrp="1" noChangeAspect="1"/>
          </p:cNvPicPr>
          <p:nvPr>
            <p:ph idx="1"/>
          </p:nvPr>
        </p:nvPicPr>
        <p:blipFill>
          <a:blip r:embed="rId2"/>
          <a:stretch>
            <a:fillRect/>
          </a:stretch>
        </p:blipFill>
        <p:spPr>
          <a:xfrm>
            <a:off x="2987690" y="76200"/>
            <a:ext cx="6207094" cy="6694488"/>
          </a:xfrm>
        </p:spPr>
      </p:pic>
    </p:spTree>
    <p:extLst>
      <p:ext uri="{BB962C8B-B14F-4D97-AF65-F5344CB8AC3E}">
        <p14:creationId xmlns:p14="http://schemas.microsoft.com/office/powerpoint/2010/main" val="35675293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A5E4BD-5724-6CCF-A067-F1A4B0888934}"/>
              </a:ext>
            </a:extLst>
          </p:cNvPr>
          <p:cNvPicPr>
            <a:picLocks noGrp="1" noChangeAspect="1"/>
          </p:cNvPicPr>
          <p:nvPr>
            <p:ph idx="1"/>
          </p:nvPr>
        </p:nvPicPr>
        <p:blipFill>
          <a:blip r:embed="rId2"/>
          <a:stretch>
            <a:fillRect/>
          </a:stretch>
        </p:blipFill>
        <p:spPr>
          <a:xfrm>
            <a:off x="3094805" y="84138"/>
            <a:ext cx="5992865" cy="6686550"/>
          </a:xfrm>
        </p:spPr>
      </p:pic>
    </p:spTree>
    <p:extLst>
      <p:ext uri="{BB962C8B-B14F-4D97-AF65-F5344CB8AC3E}">
        <p14:creationId xmlns:p14="http://schemas.microsoft.com/office/powerpoint/2010/main" val="407564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A6F325-CD53-56DF-7F53-071BB168BCC6}"/>
              </a:ext>
            </a:extLst>
          </p:cNvPr>
          <p:cNvSpPr>
            <a:spLocks noGrp="1"/>
          </p:cNvSpPr>
          <p:nvPr>
            <p:ph idx="1"/>
          </p:nvPr>
        </p:nvSpPr>
        <p:spPr>
          <a:xfrm>
            <a:off x="684211" y="0"/>
            <a:ext cx="10238255" cy="6858000"/>
          </a:xfrm>
        </p:spPr>
        <p:txBody>
          <a:bodyPr>
            <a:normAutofit/>
          </a:bodyPr>
          <a:lstStyle/>
          <a:p>
            <a:pPr marL="0" indent="0" algn="ctr">
              <a:buNone/>
            </a:pPr>
            <a:r>
              <a:rPr lang="en-US" sz="4800" u="sng" dirty="0">
                <a:solidFill>
                  <a:schemeClr val="bg1"/>
                </a:solidFill>
                <a:latin typeface="Century" panose="02040604050505020304" pitchFamily="18" charset="0"/>
              </a:rPr>
              <a:t>CALL TO ACTION</a:t>
            </a:r>
            <a:r>
              <a:rPr lang="en-US" sz="4800" dirty="0">
                <a:solidFill>
                  <a:schemeClr val="bg1"/>
                </a:solidFill>
                <a:latin typeface="Century" panose="02040604050505020304" pitchFamily="18" charset="0"/>
              </a:rPr>
              <a:t>:</a:t>
            </a:r>
          </a:p>
          <a:p>
            <a:r>
              <a:rPr lang="en-US" sz="4400" dirty="0">
                <a:solidFill>
                  <a:schemeClr val="bg1"/>
                </a:solidFill>
                <a:latin typeface="Century" panose="02040604050505020304" pitchFamily="18" charset="0"/>
              </a:rPr>
              <a:t>FILE EMERGENCY INJUNCTIONS IN EACH COUNTY CITING THE STATE CASE CIVIL ACTION # 3:22-cv-2872-SAL-PJGTO CEASE AND DESIST THE ELECTION MACHINES</a:t>
            </a:r>
          </a:p>
        </p:txBody>
      </p:sp>
    </p:spTree>
    <p:extLst>
      <p:ext uri="{BB962C8B-B14F-4D97-AF65-F5344CB8AC3E}">
        <p14:creationId xmlns:p14="http://schemas.microsoft.com/office/powerpoint/2010/main" val="3537916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FE1A9E-38B2-3360-1212-6DDCF9F12C09}"/>
              </a:ext>
            </a:extLst>
          </p:cNvPr>
          <p:cNvPicPr>
            <a:picLocks noGrp="1" noChangeAspect="1"/>
          </p:cNvPicPr>
          <p:nvPr>
            <p:ph idx="1"/>
          </p:nvPr>
        </p:nvPicPr>
        <p:blipFill>
          <a:blip r:embed="rId2"/>
          <a:stretch>
            <a:fillRect/>
          </a:stretch>
        </p:blipFill>
        <p:spPr>
          <a:xfrm>
            <a:off x="2570915" y="0"/>
            <a:ext cx="6522684" cy="6858000"/>
          </a:xfrm>
        </p:spPr>
      </p:pic>
    </p:spTree>
    <p:extLst>
      <p:ext uri="{BB962C8B-B14F-4D97-AF65-F5344CB8AC3E}">
        <p14:creationId xmlns:p14="http://schemas.microsoft.com/office/powerpoint/2010/main" val="243164456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CB38EC-895A-4F8F-8F75-E263501ABB5A}">
  <ds:schemaRefs>
    <ds:schemaRef ds:uri="http://schemas.microsoft.com/sharepoint/v3/contenttype/forms"/>
  </ds:schemaRefs>
</ds:datastoreItem>
</file>

<file path=customXml/itemProps3.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Slice</Template>
  <TotalTime>1698</TotalTime>
  <Words>831</Words>
  <Application>Microsoft Office PowerPoint</Application>
  <PresentationFormat>Widescreen</PresentationFormat>
  <Paragraphs>49</Paragraphs>
  <Slides>84</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2" baseType="lpstr">
      <vt:lpstr>Book Antiqua</vt:lpstr>
      <vt:lpstr>Bookman Old Style</vt:lpstr>
      <vt:lpstr>Cambria</vt:lpstr>
      <vt:lpstr>Century</vt:lpstr>
      <vt:lpstr>Century Gothic</vt:lpstr>
      <vt:lpstr>Wingdings 3</vt:lpstr>
      <vt:lpstr>Slice</vt:lpstr>
      <vt:lpstr>Acrobat Document</vt:lpstr>
      <vt:lpstr>Is a 50 State “Tore SAys” Grassroots Affiliate  </vt:lpstr>
      <vt:lpstr>PowerPoint Presentation</vt:lpstr>
      <vt:lpstr>Civil lawsuit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Obama’s Campaign Promise</vt:lpstr>
      <vt:lpstr>Valerie Jarrett, Senior Advisor to Obama said, “No election to worry about after this is over….” referring to Hillary Clinton if she had won the election in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Carolina Infrastructure Federalized</dc:title>
  <dc:creator>Kathy</dc:creator>
  <cp:lastModifiedBy>Fred Dowden</cp:lastModifiedBy>
  <cp:revision>105</cp:revision>
  <dcterms:created xsi:type="dcterms:W3CDTF">2022-08-20T16:07:15Z</dcterms:created>
  <dcterms:modified xsi:type="dcterms:W3CDTF">2022-09-27T19:19:29Z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